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5143500" type="screen16x9"/>
  <p:notesSz cx="6858000" cy="9144000"/>
  <p:embeddedFontLst>
    <p:embeddedFont>
      <p:font typeface="Raleway" charset="0"/>
      <p:regular r:id="rId43"/>
      <p:bold r:id="rId44"/>
      <p:italic r:id="rId45"/>
      <p:boldItalic r:id="rId46"/>
    </p:embeddedFont>
    <p:embeddedFont>
      <p:font typeface="Lato" charset="0"/>
      <p:regular r:id="rId47"/>
      <p:bold r:id="rId48"/>
      <p:italic r:id="rId49"/>
      <p:boldItalic r:id="rId50"/>
    </p:embeddedFont>
    <p:embeddedFont>
      <p:font typeface="Roboto" charset="0"/>
      <p:regular r:id="rId51"/>
      <p:bold r:id="rId52"/>
      <p:italic r:id="rId53"/>
      <p:boldItalic r:id="rId54"/>
    </p:embeddedFont>
    <p:embeddedFont>
      <p:font typeface="Palatino Linotype" pitchFamily="18" charset="0"/>
      <p:regular r:id="rId55"/>
      <p:bold r:id="rId56"/>
      <p:italic r:id="rId57"/>
      <p:boldItalic r:id="rId58"/>
    </p:embeddedFont>
    <p:embeddedFont>
      <p:font typeface="Varela Round" charset="-79"/>
      <p:regular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varScale="1">
        <p:scale>
          <a:sx n="112" d="100"/>
          <a:sy n="112" d="100"/>
        </p:scale>
        <p:origin x="-533" y="-82"/>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 name="Shape 2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0" name="Shape 2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9" name="Shape 22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3" name="Shape 2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Shape 26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3" name="Shape 2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Shape 27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2" name="Shape 2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8" name="Shape 27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4" name="Shape 2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4" name="Shape 2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Shape 30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3" name="Shape 3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Shape 30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9" name="Shape 30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6" name="Shape 31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6" name="Shape 3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Shape 33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8" name="Shape 3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Shape 34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0" name="Shape 3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Shape 35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6" name="Shape 3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Shape 36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2" name="Shape 3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9" name="Shape 3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Shape 37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0" name="Shape 3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Shape 38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7" name="Shape 3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Shape 39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0" name="Shape 4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8" name="Shape 4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4" name="Shape 4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1" name="Shape 4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8" name="Shape 4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Shape 1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Shape 10"/>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1" name="Shape 11"/>
          <p:cNvGrpSpPr/>
          <p:nvPr/>
        </p:nvGrpSpPr>
        <p:grpSpPr>
          <a:xfrm>
            <a:off x="830392" y="1191256"/>
            <a:ext cx="745763" cy="45826"/>
            <a:chOff x="4580561" y="2589004"/>
            <a:chExt cx="1064464" cy="25200"/>
          </a:xfrm>
        </p:grpSpPr>
        <p:sp>
          <p:nvSpPr>
            <p:cNvPr id="12" name="Shape 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4" name="Shape 14"/>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Shape 15"/>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Shape 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pPr marL="0" lvl="0" indent="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Shape 74"/>
          <p:cNvGrpSpPr/>
          <p:nvPr/>
        </p:nvGrpSpPr>
        <p:grpSpPr>
          <a:xfrm>
            <a:off x="830392" y="4169130"/>
            <a:ext cx="745763" cy="45826"/>
            <a:chOff x="4580561" y="2589004"/>
            <a:chExt cx="1064464" cy="25200"/>
          </a:xfrm>
        </p:grpSpPr>
        <p:sp>
          <p:nvSpPr>
            <p:cNvPr id="75" name="Shape 7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Shape 76"/>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77" name="Shape 77"/>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Shape 78"/>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Shape 7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GB"/>
              <a:pPr marL="0" lvl="0" indent="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Shape 8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pPr marL="0" lvl="0" indent="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84" name="Shape 8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GB"/>
              <a:pPr marL="0" lvl="0" indent="0">
                <a:spcBef>
                  <a:spcPts val="0"/>
                </a:spcBef>
                <a:spcAft>
                  <a:spcPts val="0"/>
                </a:spcAft>
                <a:buNone/>
              </a:pPr>
              <a:t>‹#›</a:t>
            </a:fld>
            <a:endParaRPr/>
          </a:p>
        </p:txBody>
      </p:sp>
      <p:sp>
        <p:nvSpPr>
          <p:cNvPr id="85" name="Shape 85"/>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600">
                <a:solidFill>
                  <a:srgbClr val="FFFFFF"/>
                </a:solidFill>
                <a:latin typeface="Raleway"/>
                <a:ea typeface="Raleway"/>
                <a:cs typeface="Raleway"/>
                <a:sym typeface="Raleway"/>
              </a:rPr>
              <a:t>Confidential</a:t>
            </a:r>
            <a:endParaRPr sz="600" b="1">
              <a:solidFill>
                <a:srgbClr val="FFFFFF"/>
              </a:solidFill>
              <a:latin typeface="Raleway"/>
              <a:ea typeface="Raleway"/>
              <a:cs typeface="Raleway"/>
              <a:sym typeface="Raleway"/>
            </a:endParaRPr>
          </a:p>
        </p:txBody>
      </p:sp>
      <p:sp>
        <p:nvSpPr>
          <p:cNvPr id="86" name="Shape 86"/>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600">
                <a:solidFill>
                  <a:srgbClr val="FFFFFF"/>
                </a:solidFill>
                <a:latin typeface="Raleway"/>
                <a:ea typeface="Raleway"/>
                <a:cs typeface="Raleway"/>
                <a:sym typeface="Raleway"/>
              </a:rPr>
              <a:t>Customized for </a:t>
            </a:r>
            <a:r>
              <a:rPr lang="en-GB" sz="600" b="1">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87" name="Shape 87"/>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solidFill>
                  <a:srgbClr val="FFFFFF"/>
                </a:solidFill>
                <a:latin typeface="Raleway"/>
                <a:ea typeface="Raleway"/>
                <a:cs typeface="Raleway"/>
                <a:sym typeface="Raleway"/>
              </a:rPr>
              <a:t>Version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88"/>
        <p:cNvGrpSpPr/>
        <p:nvPr/>
      </p:nvGrpSpPr>
      <p:grpSpPr>
        <a:xfrm>
          <a:off x="0" y="0"/>
          <a:ext cx="0" cy="0"/>
          <a:chOff x="0" y="0"/>
          <a:chExt cx="0" cy="0"/>
        </a:xfrm>
      </p:grpSpPr>
      <p:grpSp>
        <p:nvGrpSpPr>
          <p:cNvPr id="89" name="Shape 89"/>
          <p:cNvGrpSpPr/>
          <p:nvPr/>
        </p:nvGrpSpPr>
        <p:grpSpPr>
          <a:xfrm>
            <a:off x="830392" y="1191256"/>
            <a:ext cx="745763" cy="45826"/>
            <a:chOff x="4580561" y="2589004"/>
            <a:chExt cx="1064464" cy="25200"/>
          </a:xfrm>
        </p:grpSpPr>
        <p:sp>
          <p:nvSpPr>
            <p:cNvPr id="90" name="Shape 9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 name="Shape 9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92" name="Shape 92"/>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93" name="Shape 9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GB"/>
              <a:pPr marL="0" lvl="0" indent="0">
                <a:spcBef>
                  <a:spcPts val="0"/>
                </a:spcBef>
                <a:spcAft>
                  <a:spcPts val="0"/>
                </a:spcAft>
                <a:buNone/>
              </a:pPr>
              <a:t>‹#›</a:t>
            </a:fld>
            <a:endParaRPr/>
          </a:p>
        </p:txBody>
      </p:sp>
      <p:sp>
        <p:nvSpPr>
          <p:cNvPr id="94" name="Shape 94">
            <a:hlinkClick r:id=""/>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95" name="Shape 95">
            <a:hlinkClick r:id=""/>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96" name="Shape 96">
            <a:hlinkClick r:id=""/>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97" name="Shape 97">
            <a:hlinkClick r:id=""/>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98"/>
        <p:cNvGrpSpPr/>
        <p:nvPr/>
      </p:nvGrpSpPr>
      <p:grpSpPr>
        <a:xfrm>
          <a:off x="0" y="0"/>
          <a:ext cx="0" cy="0"/>
          <a:chOff x="0" y="0"/>
          <a:chExt cx="0" cy="0"/>
        </a:xfrm>
      </p:grpSpPr>
      <p:pic>
        <p:nvPicPr>
          <p:cNvPr id="99" name="Shape 99"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100" name="Shape 10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 name="Shape 10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spcBef>
                <a:spcPts val="0"/>
              </a:spcBef>
              <a:spcAft>
                <a:spcPts val="0"/>
              </a:spcAft>
              <a:buNone/>
            </a:pPr>
            <a:fld id="{00000000-1234-1234-1234-123412341234}" type="slidenum">
              <a:rPr lang="en-GB"/>
              <a:pPr marL="0" lvl="0" indent="0">
                <a:spcBef>
                  <a:spcPts val="0"/>
                </a:spcBef>
                <a:spcAft>
                  <a:spcPts val="0"/>
                </a:spcAft>
                <a:buNone/>
              </a:pPr>
              <a:t>‹#›</a:t>
            </a:fld>
            <a:endParaRPr/>
          </a:p>
        </p:txBody>
      </p:sp>
      <p:sp>
        <p:nvSpPr>
          <p:cNvPr id="102" name="Shape 102">
            <a:hlinkClick r:id=""/>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03" name="Shape 103">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4" name="Shape 104">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5" name="Shape 105">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106" name="Shape 106"/>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ody only">
  <p:cSld name="TITLE_AND_BODY_1_2">
    <p:spTree>
      <p:nvGrpSpPr>
        <p:cNvPr id="1" name="Shape 107"/>
        <p:cNvGrpSpPr/>
        <p:nvPr/>
      </p:nvGrpSpPr>
      <p:grpSpPr>
        <a:xfrm>
          <a:off x="0" y="0"/>
          <a:ext cx="0" cy="0"/>
          <a:chOff x="0" y="0"/>
          <a:chExt cx="0" cy="0"/>
        </a:xfrm>
      </p:grpSpPr>
      <p:sp>
        <p:nvSpPr>
          <p:cNvPr id="108" name="Shape 10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GB"/>
              <a:pPr marL="0" lvl="0" indent="0">
                <a:spcBef>
                  <a:spcPts val="0"/>
                </a:spcBef>
                <a:spcAft>
                  <a:spcPts val="0"/>
                </a:spcAft>
                <a:buNone/>
              </a:pPr>
              <a:t>‹#›</a:t>
            </a:fld>
            <a:endParaRPr/>
          </a:p>
        </p:txBody>
      </p:sp>
      <p:sp>
        <p:nvSpPr>
          <p:cNvPr id="110" name="Shape 110">
            <a:hlinkClick r:id=""/>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11" name="Shape 111">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12" name="Shape 112">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13" name="Shape 113">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114" name="Shape 114"/>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115"/>
        <p:cNvGrpSpPr/>
        <p:nvPr/>
      </p:nvGrpSpPr>
      <p:grpSpPr>
        <a:xfrm>
          <a:off x="0" y="0"/>
          <a:ext cx="0" cy="0"/>
          <a:chOff x="0" y="0"/>
          <a:chExt cx="0" cy="0"/>
        </a:xfrm>
      </p:grpSpPr>
      <p:pic>
        <p:nvPicPr>
          <p:cNvPr id="116" name="Shape 116"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7" name="Shape 117"/>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18" name="Shape 118"/>
          <p:cNvGrpSpPr/>
          <p:nvPr/>
        </p:nvGrpSpPr>
        <p:grpSpPr>
          <a:xfrm>
            <a:off x="830392" y="1191256"/>
            <a:ext cx="745763" cy="45826"/>
            <a:chOff x="4580561" y="2589004"/>
            <a:chExt cx="1064464" cy="25200"/>
          </a:xfrm>
        </p:grpSpPr>
        <p:sp>
          <p:nvSpPr>
            <p:cNvPr id="119" name="Shape 11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 name="Shape 12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21" name="Shape 121"/>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122" name="Shape 12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23" name="Shape 12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GB"/>
              <a:pPr marL="0" lvl="0" indent="0">
                <a:spcBef>
                  <a:spcPts val="0"/>
                </a:spcBef>
                <a:spcAft>
                  <a:spcPts val="0"/>
                </a:spcAft>
                <a:buNone/>
              </a:pPr>
              <a:t>‹#›</a:t>
            </a:fld>
            <a:endParaRPr/>
          </a:p>
        </p:txBody>
      </p:sp>
      <p:sp>
        <p:nvSpPr>
          <p:cNvPr id="124" name="Shape 124">
            <a:hlinkClick r:id=""/>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25" name="Shape 125">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26" name="Shape 126">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27" name="Shape 127">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Shape 18"/>
          <p:cNvGrpSpPr/>
          <p:nvPr/>
        </p:nvGrpSpPr>
        <p:grpSpPr>
          <a:xfrm>
            <a:off x="830392" y="1191256"/>
            <a:ext cx="745763" cy="45826"/>
            <a:chOff x="4580561" y="2589004"/>
            <a:chExt cx="1064464" cy="25200"/>
          </a:xfrm>
        </p:grpSpPr>
        <p:sp>
          <p:nvSpPr>
            <p:cNvPr id="19" name="Shape 19"/>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1" name="Shape 21"/>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Shape 2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GB"/>
              <a:pPr marL="0" lvl="0" indent="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Shape 2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25" name="Shape 25"/>
          <p:cNvGrpSpPr/>
          <p:nvPr/>
        </p:nvGrpSpPr>
        <p:grpSpPr>
          <a:xfrm>
            <a:off x="830392" y="1191256"/>
            <a:ext cx="745763" cy="45826"/>
            <a:chOff x="4580561" y="2589004"/>
            <a:chExt cx="1064464" cy="25200"/>
          </a:xfrm>
        </p:grpSpPr>
        <p:sp>
          <p:nvSpPr>
            <p:cNvPr id="26" name="Shape 2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8" name="Shape 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Shape 2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Shape 3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pPr marL="0" lvl="0" indent="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Shape 32"/>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33" name="Shape 33"/>
          <p:cNvGrpSpPr/>
          <p:nvPr/>
        </p:nvGrpSpPr>
        <p:grpSpPr>
          <a:xfrm>
            <a:off x="830392" y="1191256"/>
            <a:ext cx="745763" cy="45826"/>
            <a:chOff x="4580561" y="2589004"/>
            <a:chExt cx="1064464" cy="25200"/>
          </a:xfrm>
        </p:grpSpPr>
        <p:sp>
          <p:nvSpPr>
            <p:cNvPr id="34" name="Shape 3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6" name="Shape 3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Shape 37"/>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Shape 3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Shape 3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pPr marL="0" lvl="0" indent="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Shape 41"/>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42" name="Shape 42"/>
          <p:cNvGrpSpPr/>
          <p:nvPr/>
        </p:nvGrpSpPr>
        <p:grpSpPr>
          <a:xfrm>
            <a:off x="830392" y="1191256"/>
            <a:ext cx="745763" cy="45826"/>
            <a:chOff x="4580561" y="2589004"/>
            <a:chExt cx="1064464" cy="25200"/>
          </a:xfrm>
        </p:grpSpPr>
        <p:sp>
          <p:nvSpPr>
            <p:cNvPr id="43" name="Shape 4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4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45" name="Shape 4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Shape 4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pPr marL="0" lvl="0" indent="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Shape 4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49" name="Shape 49"/>
          <p:cNvGrpSpPr/>
          <p:nvPr/>
        </p:nvGrpSpPr>
        <p:grpSpPr>
          <a:xfrm>
            <a:off x="830392" y="1191256"/>
            <a:ext cx="745763" cy="45826"/>
            <a:chOff x="4580561" y="2589004"/>
            <a:chExt cx="1064464" cy="25200"/>
          </a:xfrm>
        </p:grpSpPr>
        <p:sp>
          <p:nvSpPr>
            <p:cNvPr id="50" name="Shape 5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52" name="Shape 52"/>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Shape 53"/>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Shape 5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pPr marL="0" lvl="0" indent="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Shape 56"/>
          <p:cNvGrpSpPr/>
          <p:nvPr/>
        </p:nvGrpSpPr>
        <p:grpSpPr>
          <a:xfrm>
            <a:off x="830392" y="4169130"/>
            <a:ext cx="745763" cy="45826"/>
            <a:chOff x="4580561" y="2589004"/>
            <a:chExt cx="1064464" cy="25200"/>
          </a:xfrm>
        </p:grpSpPr>
        <p:sp>
          <p:nvSpPr>
            <p:cNvPr id="57" name="Shape 57"/>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Shape 5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59" name="Shape 59"/>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Shape 6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GB"/>
              <a:pPr marL="0" lvl="0" indent="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Shape 6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63" name="Shape 63"/>
          <p:cNvGrpSpPr/>
          <p:nvPr/>
        </p:nvGrpSpPr>
        <p:grpSpPr>
          <a:xfrm>
            <a:off x="830392" y="1191256"/>
            <a:ext cx="745763" cy="45826"/>
            <a:chOff x="4580561" y="2589004"/>
            <a:chExt cx="1064464" cy="25200"/>
          </a:xfrm>
        </p:grpSpPr>
        <p:sp>
          <p:nvSpPr>
            <p:cNvPr id="64" name="Shape 6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Shape 6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6" name="Shape 66"/>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Shape 67"/>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Shape 68"/>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Shape 6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pPr marL="0" lvl="0" indent="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Shape 71"/>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72" name="Shape 7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pPr marL="0" lvl="0" indent="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Shape 8"/>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spcBef>
                <a:spcPts val="0"/>
              </a:spcBef>
              <a:spcAft>
                <a:spcPts val="0"/>
              </a:spcAft>
              <a:buNone/>
            </a:pPr>
            <a:fld id="{00000000-1234-1234-1234-123412341234}" type="slidenum">
              <a:rPr lang="en-GB"/>
              <a:pPr marL="0" lvl="0" indent="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localhost:631/admin"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ctrTitle"/>
          </p:nvPr>
        </p:nvSpPr>
        <p:spPr>
          <a:xfrm>
            <a:off x="729450" y="1322450"/>
            <a:ext cx="8475600" cy="1664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4800">
                <a:solidFill>
                  <a:srgbClr val="000000"/>
                </a:solidFill>
                <a:latin typeface="Times New Roman"/>
                <a:ea typeface="Times New Roman"/>
                <a:cs typeface="Times New Roman"/>
                <a:sym typeface="Times New Roman"/>
              </a:rPr>
              <a:t>Tìm hiểu HĐH Windows và Linux/Unix </a:t>
            </a:r>
            <a:endParaRPr>
              <a:latin typeface="Times New Roman"/>
              <a:ea typeface="Times New Roman"/>
              <a:cs typeface="Times New Roman"/>
              <a:sym typeface="Times New Roman"/>
            </a:endParaRPr>
          </a:p>
        </p:txBody>
      </p:sp>
      <p:sp>
        <p:nvSpPr>
          <p:cNvPr id="133" name="Shape 133"/>
          <p:cNvSpPr txBox="1">
            <a:spLocks noGrp="1"/>
          </p:cNvSpPr>
          <p:nvPr>
            <p:ph type="subTitle" idx="1"/>
          </p:nvPr>
        </p:nvSpPr>
        <p:spPr>
          <a:xfrm>
            <a:off x="729450" y="2987150"/>
            <a:ext cx="7983900" cy="19680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GB" sz="1800" b="1">
                <a:latin typeface="Times New Roman"/>
                <a:ea typeface="Times New Roman"/>
                <a:cs typeface="Times New Roman"/>
                <a:sym typeface="Times New Roman"/>
              </a:rPr>
              <a:t>Nhóm 05</a:t>
            </a:r>
            <a:endParaRPr sz="1800" b="1">
              <a:latin typeface="Times New Roman"/>
              <a:ea typeface="Times New Roman"/>
              <a:cs typeface="Times New Roman"/>
              <a:sym typeface="Times New Roman"/>
            </a:endParaRPr>
          </a:p>
          <a:p>
            <a:pPr marL="0" lvl="0" indent="0">
              <a:spcBef>
                <a:spcPts val="0"/>
              </a:spcBef>
              <a:spcAft>
                <a:spcPts val="0"/>
              </a:spcAft>
              <a:buNone/>
            </a:pPr>
            <a:r>
              <a:rPr lang="en-GB" sz="1400" b="1">
                <a:latin typeface="Times New Roman"/>
                <a:ea typeface="Times New Roman"/>
                <a:cs typeface="Times New Roman"/>
                <a:sym typeface="Times New Roman"/>
              </a:rPr>
              <a:t>           </a:t>
            </a:r>
            <a:r>
              <a:rPr lang="en-GB" b="1">
                <a:latin typeface="Times New Roman"/>
                <a:ea typeface="Times New Roman"/>
                <a:cs typeface="Times New Roman"/>
                <a:sym typeface="Times New Roman"/>
              </a:rPr>
              <a:t>Thành viên:</a:t>
            </a:r>
            <a:endParaRPr b="1">
              <a:latin typeface="Times New Roman"/>
              <a:ea typeface="Times New Roman"/>
              <a:cs typeface="Times New Roman"/>
              <a:sym typeface="Times New Roman"/>
            </a:endParaRPr>
          </a:p>
          <a:p>
            <a:pPr marL="0" lvl="0" indent="0" algn="ctr">
              <a:spcBef>
                <a:spcPts val="0"/>
              </a:spcBef>
              <a:spcAft>
                <a:spcPts val="0"/>
              </a:spcAft>
              <a:buNone/>
            </a:pPr>
            <a:r>
              <a:rPr lang="en-GB" b="1">
                <a:latin typeface="Times New Roman"/>
                <a:ea typeface="Times New Roman"/>
                <a:cs typeface="Times New Roman"/>
                <a:sym typeface="Times New Roman"/>
              </a:rPr>
              <a:t>	        Hoàng Quỳnh Anh - B15DCAT004</a:t>
            </a:r>
            <a:endParaRPr b="1">
              <a:latin typeface="Times New Roman"/>
              <a:ea typeface="Times New Roman"/>
              <a:cs typeface="Times New Roman"/>
              <a:sym typeface="Times New Roman"/>
            </a:endParaRPr>
          </a:p>
          <a:p>
            <a:pPr marL="457200" lvl="0" indent="457200" algn="l" rtl="0">
              <a:spcBef>
                <a:spcPts val="0"/>
              </a:spcBef>
              <a:spcAft>
                <a:spcPts val="0"/>
              </a:spcAft>
              <a:buNone/>
            </a:pPr>
            <a:r>
              <a:rPr lang="en-GB" b="1">
                <a:latin typeface="Times New Roman"/>
                <a:ea typeface="Times New Roman"/>
                <a:cs typeface="Times New Roman"/>
                <a:sym typeface="Times New Roman"/>
              </a:rPr>
              <a:t>                                      Nguyễn Hữu Quyền - B15DCAT136</a:t>
            </a:r>
            <a:endParaRPr b="1">
              <a:latin typeface="Times New Roman"/>
              <a:ea typeface="Times New Roman"/>
              <a:cs typeface="Times New Roman"/>
              <a:sym typeface="Times New Roman"/>
            </a:endParaRPr>
          </a:p>
          <a:p>
            <a:pPr marL="457200" lvl="0" indent="0" algn="l" rtl="0">
              <a:spcBef>
                <a:spcPts val="0"/>
              </a:spcBef>
              <a:spcAft>
                <a:spcPts val="0"/>
              </a:spcAft>
              <a:buNone/>
            </a:pPr>
            <a:r>
              <a:rPr lang="en-GB" b="1">
                <a:latin typeface="Times New Roman"/>
                <a:ea typeface="Times New Roman"/>
                <a:cs typeface="Times New Roman"/>
                <a:sym typeface="Times New Roman"/>
              </a:rPr>
              <a:t>                                               Lê Mạnh Dũng - B15DCAT051</a:t>
            </a:r>
            <a:endParaRPr b="1">
              <a:latin typeface="Times New Roman"/>
              <a:ea typeface="Times New Roman"/>
              <a:cs typeface="Times New Roman"/>
              <a:sym typeface="Times New Roman"/>
            </a:endParaRPr>
          </a:p>
          <a:p>
            <a:pPr marL="457200" lvl="0" indent="457200" algn="l" rtl="0">
              <a:spcBef>
                <a:spcPts val="0"/>
              </a:spcBef>
              <a:spcAft>
                <a:spcPts val="0"/>
              </a:spcAft>
              <a:buNone/>
            </a:pPr>
            <a:r>
              <a:rPr lang="en-GB" b="1">
                <a:latin typeface="Times New Roman"/>
                <a:ea typeface="Times New Roman"/>
                <a:cs typeface="Times New Roman"/>
                <a:sym typeface="Times New Roman"/>
              </a:rPr>
              <a:t>                                      Phạm Thế Duy - B15DCAT060</a:t>
            </a:r>
            <a:endParaRPr b="1">
              <a:latin typeface="Times New Roman"/>
              <a:ea typeface="Times New Roman"/>
              <a:cs typeface="Times New Roman"/>
              <a:sym typeface="Times New Roman"/>
            </a:endParaRPr>
          </a:p>
          <a:p>
            <a:pPr marL="457200" lvl="0" indent="457200" algn="l">
              <a:spcBef>
                <a:spcPts val="0"/>
              </a:spcBef>
              <a:spcAft>
                <a:spcPts val="0"/>
              </a:spcAft>
              <a:buNone/>
            </a:pPr>
            <a:r>
              <a:rPr lang="en-GB" b="1">
                <a:latin typeface="Times New Roman"/>
                <a:ea typeface="Times New Roman"/>
                <a:cs typeface="Times New Roman"/>
                <a:sym typeface="Times New Roman"/>
              </a:rPr>
              <a:t>                                      Đặng Đình Trung - B15DCAT176</a:t>
            </a:r>
            <a:endParaRPr b="1">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02"/>
        <p:cNvGrpSpPr/>
        <p:nvPr/>
      </p:nvGrpSpPr>
      <p:grpSpPr>
        <a:xfrm>
          <a:off x="0" y="0"/>
          <a:ext cx="0" cy="0"/>
          <a:chOff x="0" y="0"/>
          <a:chExt cx="0" cy="0"/>
        </a:xfrm>
      </p:grpSpPr>
      <p:sp>
        <p:nvSpPr>
          <p:cNvPr id="203" name="Shape 203"/>
          <p:cNvSpPr txBox="1">
            <a:spLocks noGrp="1"/>
          </p:cNvSpPr>
          <p:nvPr>
            <p:ph type="title"/>
          </p:nvPr>
        </p:nvSpPr>
        <p:spPr>
          <a:xfrm>
            <a:off x="729450" y="1322450"/>
            <a:ext cx="7010100" cy="350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1200"/>
              <a:t>Dịch vụ file trong windows</a:t>
            </a:r>
            <a:endParaRPr sz="1200"/>
          </a:p>
        </p:txBody>
      </p:sp>
      <p:sp>
        <p:nvSpPr>
          <p:cNvPr id="204" name="Shape 204"/>
          <p:cNvSpPr txBox="1">
            <a:spLocks noGrp="1"/>
          </p:cNvSpPr>
          <p:nvPr>
            <p:ph type="body" idx="4294967295"/>
          </p:nvPr>
        </p:nvSpPr>
        <p:spPr>
          <a:xfrm>
            <a:off x="729450" y="1749350"/>
            <a:ext cx="7010100" cy="26283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GB" sz="3000">
                <a:solidFill>
                  <a:srgbClr val="FFFFFF"/>
                </a:solidFill>
                <a:latin typeface="Roboto"/>
                <a:ea typeface="Roboto"/>
                <a:cs typeface="Roboto"/>
                <a:sym typeface="Roboto"/>
              </a:rPr>
              <a:t>Việc quản lý file thực hiện qua File Server Resource Manager</a:t>
            </a:r>
            <a:endParaRPr sz="3000">
              <a:solidFill>
                <a:srgbClr val="FFFFFF"/>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latin typeface="Roboto"/>
                <a:ea typeface="Roboto"/>
                <a:cs typeface="Roboto"/>
                <a:sym typeface="Roboto"/>
              </a:rPr>
              <a:t>Giao diện File Server Resource Manager</a:t>
            </a:r>
            <a:endParaRPr>
              <a:latin typeface="Roboto"/>
              <a:ea typeface="Roboto"/>
              <a:cs typeface="Roboto"/>
              <a:sym typeface="Roboto"/>
            </a:endParaRPr>
          </a:p>
        </p:txBody>
      </p:sp>
      <p:sp>
        <p:nvSpPr>
          <p:cNvPr id="210" name="Shape 210"/>
          <p:cNvSpPr txBox="1">
            <a:spLocks noGrp="1"/>
          </p:cNvSpPr>
          <p:nvPr>
            <p:ph type="subTitle" idx="1"/>
          </p:nvPr>
        </p:nvSpPr>
        <p:spPr>
          <a:xfrm>
            <a:off x="730000" y="2296275"/>
            <a:ext cx="3300900" cy="7590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GB" sz="1200">
                <a:solidFill>
                  <a:srgbClr val="000000"/>
                </a:solidFill>
                <a:latin typeface="Roboto"/>
                <a:ea typeface="Roboto"/>
                <a:cs typeface="Roboto"/>
                <a:sym typeface="Roboto"/>
              </a:rPr>
              <a:t>Ngoài ra việc thực hiện chia sẻ file có thể được thực hiện trực tiếp từ trình duyệt file của Windows.</a:t>
            </a:r>
            <a:endParaRPr>
              <a:latin typeface="Roboto"/>
              <a:ea typeface="Roboto"/>
              <a:cs typeface="Roboto"/>
              <a:sym typeface="Roboto"/>
            </a:endParaRPr>
          </a:p>
        </p:txBody>
      </p:sp>
      <p:pic>
        <p:nvPicPr>
          <p:cNvPr id="211" name="Shape 211"/>
          <p:cNvPicPr preferRelativeResize="0"/>
          <p:nvPr/>
        </p:nvPicPr>
        <p:blipFill>
          <a:blip r:embed="rId3">
            <a:alphaModFix/>
          </a:blip>
          <a:stretch>
            <a:fillRect/>
          </a:stretch>
        </p:blipFill>
        <p:spPr>
          <a:xfrm>
            <a:off x="3969175" y="895853"/>
            <a:ext cx="5174826" cy="384168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429550" y="1366725"/>
            <a:ext cx="3300900" cy="1381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latin typeface="Roboto"/>
                <a:ea typeface="Roboto"/>
                <a:cs typeface="Roboto"/>
                <a:sym typeface="Roboto"/>
              </a:rPr>
              <a:t>Việc thực hiện chia sẻ file có thể được thực hiện trực tiếp từ trình duyệt file của Windows.</a:t>
            </a:r>
            <a:endParaRPr>
              <a:latin typeface="Roboto"/>
              <a:ea typeface="Roboto"/>
              <a:cs typeface="Roboto"/>
              <a:sym typeface="Roboto"/>
            </a:endParaRPr>
          </a:p>
        </p:txBody>
      </p:sp>
      <p:pic>
        <p:nvPicPr>
          <p:cNvPr id="217" name="Shape 217"/>
          <p:cNvPicPr preferRelativeResize="0"/>
          <p:nvPr/>
        </p:nvPicPr>
        <p:blipFill>
          <a:blip r:embed="rId3">
            <a:alphaModFix/>
          </a:blip>
          <a:stretch>
            <a:fillRect/>
          </a:stretch>
        </p:blipFill>
        <p:spPr>
          <a:xfrm>
            <a:off x="3843175" y="1093601"/>
            <a:ext cx="5148424" cy="3406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724950" y="197000"/>
            <a:ext cx="3300900" cy="1687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Dịch vụ file trong Linux</a:t>
            </a:r>
            <a:endParaRPr/>
          </a:p>
        </p:txBody>
      </p:sp>
      <p:sp>
        <p:nvSpPr>
          <p:cNvPr id="223" name="Shape 223"/>
          <p:cNvSpPr txBox="1">
            <a:spLocks noGrp="1"/>
          </p:cNvSpPr>
          <p:nvPr>
            <p:ph type="body" idx="2"/>
          </p:nvPr>
        </p:nvSpPr>
        <p:spPr>
          <a:xfrm>
            <a:off x="5174225" y="1352625"/>
            <a:ext cx="3360300" cy="635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GB"/>
              <a:t>Dịch vụ file NFS</a:t>
            </a:r>
            <a:endParaRPr/>
          </a:p>
        </p:txBody>
      </p:sp>
      <p:sp>
        <p:nvSpPr>
          <p:cNvPr id="224" name="Shape 224"/>
          <p:cNvSpPr txBox="1">
            <a:spLocks noGrp="1"/>
          </p:cNvSpPr>
          <p:nvPr>
            <p:ph type="subTitle" idx="1"/>
          </p:nvPr>
        </p:nvSpPr>
        <p:spPr>
          <a:xfrm>
            <a:off x="724950" y="1479050"/>
            <a:ext cx="3300900" cy="759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Truyền file qua FTP</a:t>
            </a:r>
            <a:endParaRPr/>
          </a:p>
        </p:txBody>
      </p:sp>
      <p:pic>
        <p:nvPicPr>
          <p:cNvPr id="225" name="Shape 225"/>
          <p:cNvPicPr preferRelativeResize="0"/>
          <p:nvPr/>
        </p:nvPicPr>
        <p:blipFill>
          <a:blip r:embed="rId3">
            <a:alphaModFix/>
          </a:blip>
          <a:stretch>
            <a:fillRect/>
          </a:stretch>
        </p:blipFill>
        <p:spPr>
          <a:xfrm>
            <a:off x="237750" y="1988100"/>
            <a:ext cx="4097994" cy="2600650"/>
          </a:xfrm>
          <a:prstGeom prst="rect">
            <a:avLst/>
          </a:prstGeom>
          <a:noFill/>
          <a:ln>
            <a:noFill/>
          </a:ln>
        </p:spPr>
      </p:pic>
      <p:pic>
        <p:nvPicPr>
          <p:cNvPr id="226" name="Shape 226"/>
          <p:cNvPicPr preferRelativeResize="0"/>
          <p:nvPr/>
        </p:nvPicPr>
        <p:blipFill>
          <a:blip r:embed="rId4">
            <a:alphaModFix/>
          </a:blip>
          <a:stretch>
            <a:fillRect/>
          </a:stretch>
        </p:blipFill>
        <p:spPr>
          <a:xfrm>
            <a:off x="4571994" y="2021825"/>
            <a:ext cx="4503456" cy="253319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latin typeface="Roboto"/>
                <a:ea typeface="Roboto"/>
                <a:cs typeface="Roboto"/>
                <a:sym typeface="Roboto"/>
              </a:rPr>
              <a:t>FTP</a:t>
            </a:r>
            <a:endParaRPr>
              <a:latin typeface="Roboto"/>
              <a:ea typeface="Roboto"/>
              <a:cs typeface="Roboto"/>
              <a:sym typeface="Roboto"/>
            </a:endParaRPr>
          </a:p>
        </p:txBody>
      </p:sp>
      <p:sp>
        <p:nvSpPr>
          <p:cNvPr id="232" name="Shape 232"/>
          <p:cNvSpPr txBox="1">
            <a:spLocks noGrp="1"/>
          </p:cNvSpPr>
          <p:nvPr>
            <p:ph type="subTitle" idx="1"/>
          </p:nvPr>
        </p:nvSpPr>
        <p:spPr>
          <a:xfrm>
            <a:off x="730000" y="1991100"/>
            <a:ext cx="3300900" cy="25932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GB" sz="1300">
                <a:latin typeface="Roboto"/>
                <a:ea typeface="Roboto"/>
                <a:cs typeface="Roboto"/>
                <a:sym typeface="Roboto"/>
              </a:rPr>
              <a:t>- Hoạt động theo cơ chế client/server và dùng hai cổng là 21 để điều khiển và cổng 20 để trao đổi dữ liệu</a:t>
            </a:r>
            <a:endParaRPr sz="1300">
              <a:latin typeface="Roboto"/>
              <a:ea typeface="Roboto"/>
              <a:cs typeface="Roboto"/>
              <a:sym typeface="Roboto"/>
            </a:endParaRPr>
          </a:p>
          <a:p>
            <a:pPr marL="0" lvl="0" indent="0" rtl="0">
              <a:lnSpc>
                <a:spcPct val="115000"/>
              </a:lnSpc>
              <a:spcBef>
                <a:spcPts val="0"/>
              </a:spcBef>
              <a:spcAft>
                <a:spcPts val="0"/>
              </a:spcAft>
              <a:buNone/>
            </a:pPr>
            <a:r>
              <a:rPr lang="en-GB" sz="1300">
                <a:latin typeface="Roboto"/>
                <a:ea typeface="Roboto"/>
                <a:cs typeface="Roboto"/>
                <a:sym typeface="Roboto"/>
              </a:rPr>
              <a:t>- Các thư mục chia sẻ file được mặc định tại </a:t>
            </a:r>
            <a:r>
              <a:rPr lang="en-GB" sz="1300" b="1">
                <a:latin typeface="Roboto"/>
                <a:ea typeface="Roboto"/>
                <a:cs typeface="Roboto"/>
                <a:sym typeface="Roboto"/>
              </a:rPr>
              <a:t>/svr/ftp</a:t>
            </a:r>
            <a:endParaRPr sz="1300" b="1">
              <a:latin typeface="Roboto"/>
              <a:ea typeface="Roboto"/>
              <a:cs typeface="Roboto"/>
              <a:sym typeface="Roboto"/>
            </a:endParaRPr>
          </a:p>
          <a:p>
            <a:pPr marL="0" lvl="0" indent="0" rtl="0">
              <a:lnSpc>
                <a:spcPct val="115000"/>
              </a:lnSpc>
              <a:spcBef>
                <a:spcPts val="0"/>
              </a:spcBef>
              <a:spcAft>
                <a:spcPts val="0"/>
              </a:spcAft>
              <a:buNone/>
            </a:pPr>
            <a:r>
              <a:rPr lang="en-GB" sz="1300">
                <a:latin typeface="Roboto"/>
                <a:ea typeface="Roboto"/>
                <a:cs typeface="Roboto"/>
                <a:sym typeface="Roboto"/>
              </a:rPr>
              <a:t>- Các thông tin cấu hình: </a:t>
            </a:r>
            <a:r>
              <a:rPr lang="en-GB" sz="1300" b="1">
                <a:latin typeface="Roboto"/>
                <a:ea typeface="Roboto"/>
                <a:cs typeface="Roboto"/>
                <a:sym typeface="Roboto"/>
              </a:rPr>
              <a:t>/etc/vsftpd.conf</a:t>
            </a:r>
            <a:endParaRPr sz="1300" b="1">
              <a:latin typeface="Roboto"/>
              <a:ea typeface="Roboto"/>
              <a:cs typeface="Roboto"/>
              <a:sym typeface="Roboto"/>
            </a:endParaRPr>
          </a:p>
          <a:p>
            <a:pPr marL="0" lvl="0" indent="0" rtl="0">
              <a:lnSpc>
                <a:spcPct val="115000"/>
              </a:lnSpc>
              <a:spcBef>
                <a:spcPts val="0"/>
              </a:spcBef>
              <a:spcAft>
                <a:spcPts val="0"/>
              </a:spcAft>
              <a:buNone/>
            </a:pPr>
            <a:r>
              <a:rPr lang="en-GB" sz="1300">
                <a:latin typeface="Roboto"/>
                <a:ea typeface="Roboto"/>
                <a:cs typeface="Roboto"/>
                <a:sym typeface="Roboto"/>
              </a:rPr>
              <a:t>- Người dùng cần cài chương trình khách FTP để sử dụng dịch vụ</a:t>
            </a:r>
            <a:endParaRPr sz="1300">
              <a:latin typeface="Roboto"/>
              <a:ea typeface="Roboto"/>
              <a:cs typeface="Roboto"/>
              <a:sym typeface="Roboto"/>
            </a:endParaRPr>
          </a:p>
          <a:p>
            <a:pPr marL="0" lvl="0" indent="622300" rtl="0">
              <a:lnSpc>
                <a:spcPct val="115000"/>
              </a:lnSpc>
              <a:spcBef>
                <a:spcPts val="0"/>
              </a:spcBef>
              <a:spcAft>
                <a:spcPts val="0"/>
              </a:spcAft>
              <a:buNone/>
            </a:pPr>
            <a:endParaRPr sz="1300">
              <a:latin typeface="Roboto"/>
              <a:ea typeface="Roboto"/>
              <a:cs typeface="Roboto"/>
              <a:sym typeface="Roboto"/>
            </a:endParaRPr>
          </a:p>
          <a:p>
            <a:pPr marL="0" lvl="0" indent="0">
              <a:spcBef>
                <a:spcPts val="0"/>
              </a:spcBef>
              <a:spcAft>
                <a:spcPts val="0"/>
              </a:spcAft>
              <a:buNone/>
            </a:pPr>
            <a:endParaRPr>
              <a:latin typeface="Roboto"/>
              <a:ea typeface="Roboto"/>
              <a:cs typeface="Roboto"/>
              <a:sym typeface="Roboto"/>
            </a:endParaRPr>
          </a:p>
        </p:txBody>
      </p:sp>
      <p:sp>
        <p:nvSpPr>
          <p:cNvPr id="233" name="Shape 233"/>
          <p:cNvSpPr txBox="1">
            <a:spLocks noGrp="1"/>
          </p:cNvSpPr>
          <p:nvPr>
            <p:ph type="body" idx="2"/>
          </p:nvPr>
        </p:nvSpPr>
        <p:spPr>
          <a:xfrm>
            <a:off x="5174225" y="1352625"/>
            <a:ext cx="3374400" cy="3718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2600" b="1">
                <a:latin typeface="Roboto"/>
                <a:ea typeface="Roboto"/>
                <a:cs typeface="Roboto"/>
                <a:sym typeface="Roboto"/>
              </a:rPr>
              <a:t>NFS</a:t>
            </a:r>
            <a:endParaRPr sz="2600" b="1">
              <a:latin typeface="Roboto"/>
              <a:ea typeface="Roboto"/>
              <a:cs typeface="Roboto"/>
              <a:sym typeface="Roboto"/>
            </a:endParaRPr>
          </a:p>
          <a:p>
            <a:pPr marL="0" lvl="0" indent="0" rtl="0">
              <a:spcBef>
                <a:spcPts val="1600"/>
              </a:spcBef>
              <a:spcAft>
                <a:spcPts val="0"/>
              </a:spcAft>
              <a:buNone/>
            </a:pPr>
            <a:r>
              <a:rPr lang="en-GB">
                <a:latin typeface="Roboto"/>
                <a:ea typeface="Roboto"/>
                <a:cs typeface="Roboto"/>
                <a:sym typeface="Roboto"/>
              </a:rPr>
              <a:t>- Cho phép người dùng sử dụng file/thư mục trên máy tính mạng giống như trong ổ đĩa cục bộ. Dịch vụ NFS hoạt động theo mô hình chủ/khách.</a:t>
            </a:r>
            <a:endParaRPr>
              <a:latin typeface="Roboto"/>
              <a:ea typeface="Roboto"/>
              <a:cs typeface="Roboto"/>
              <a:sym typeface="Roboto"/>
            </a:endParaRPr>
          </a:p>
          <a:p>
            <a:pPr marL="0" lvl="0" indent="0" rtl="0">
              <a:spcBef>
                <a:spcPts val="0"/>
              </a:spcBef>
              <a:spcAft>
                <a:spcPts val="0"/>
              </a:spcAft>
              <a:buNone/>
            </a:pPr>
            <a:r>
              <a:rPr lang="en-GB">
                <a:latin typeface="Roboto"/>
                <a:ea typeface="Roboto"/>
                <a:cs typeface="Roboto"/>
                <a:sym typeface="Roboto"/>
              </a:rPr>
              <a:t>Ưu điểm:</a:t>
            </a:r>
            <a:endParaRPr>
              <a:latin typeface="Roboto"/>
              <a:ea typeface="Roboto"/>
              <a:cs typeface="Roboto"/>
              <a:sym typeface="Roboto"/>
            </a:endParaRPr>
          </a:p>
          <a:p>
            <a:pPr marL="457200" lvl="0" indent="-311150" rtl="0">
              <a:spcBef>
                <a:spcPts val="0"/>
              </a:spcBef>
              <a:spcAft>
                <a:spcPts val="0"/>
              </a:spcAft>
              <a:buSzPts val="1300"/>
              <a:buFont typeface="Roboto"/>
              <a:buChar char="-"/>
            </a:pPr>
            <a:r>
              <a:rPr lang="en-GB">
                <a:latin typeface="Roboto"/>
                <a:ea typeface="Roboto"/>
                <a:cs typeface="Roboto"/>
                <a:sym typeface="Roboto"/>
              </a:rPr>
              <a:t>tiết kiệm không gian lưu trữ trên các máy trạm nhờ vào việc cất giữ các dữ liệu dùng chung lên máy chủ mà truy cập được qua mạng.</a:t>
            </a:r>
            <a:endParaRPr>
              <a:latin typeface="Roboto"/>
              <a:ea typeface="Roboto"/>
              <a:cs typeface="Roboto"/>
              <a:sym typeface="Roboto"/>
            </a:endParaRPr>
          </a:p>
          <a:p>
            <a:pPr marL="0" lvl="0" indent="0" rtl="0">
              <a:spcBef>
                <a:spcPts val="0"/>
              </a:spcBef>
              <a:spcAft>
                <a:spcPts val="0"/>
              </a:spcAft>
              <a:buNone/>
            </a:pPr>
            <a:r>
              <a:rPr lang="en-GB">
                <a:latin typeface="Roboto"/>
                <a:ea typeface="Roboto"/>
                <a:cs typeface="Roboto"/>
                <a:sym typeface="Roboto"/>
              </a:rPr>
              <a:t>Cài đặt: </a:t>
            </a:r>
            <a:r>
              <a:rPr lang="en-GB" b="1">
                <a:latin typeface="Roboto"/>
                <a:ea typeface="Roboto"/>
                <a:cs typeface="Roboto"/>
                <a:sym typeface="Roboto"/>
              </a:rPr>
              <a:t>sudo apt-get install nfs-kernel-server</a:t>
            </a:r>
            <a:endParaRPr b="1">
              <a:latin typeface="Roboto"/>
              <a:ea typeface="Roboto"/>
              <a:cs typeface="Roboto"/>
              <a:sym typeface="Roboto"/>
            </a:endParaRPr>
          </a:p>
          <a:p>
            <a:pPr marL="0" lvl="0" indent="0">
              <a:spcBef>
                <a:spcPts val="0"/>
              </a:spcBef>
              <a:spcAft>
                <a:spcPts val="0"/>
              </a:spcAft>
              <a:buNone/>
            </a:pPr>
            <a:endParaRPr/>
          </a:p>
          <a:p>
            <a:pPr marL="0" lvl="0" indent="0">
              <a:spcBef>
                <a:spcPts val="1600"/>
              </a:spcBef>
              <a:spcAft>
                <a:spcPts val="160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GB" sz="2400">
                <a:solidFill>
                  <a:srgbClr val="000000"/>
                </a:solidFill>
                <a:latin typeface="Roboto"/>
                <a:ea typeface="Roboto"/>
                <a:cs typeface="Roboto"/>
                <a:sym typeface="Roboto"/>
              </a:rPr>
              <a:t>Dịch vụ chia sẻ máy in trong Windows</a:t>
            </a:r>
            <a:endParaRPr/>
          </a:p>
        </p:txBody>
      </p:sp>
      <p:sp>
        <p:nvSpPr>
          <p:cNvPr id="239" name="Shape 239"/>
          <p:cNvSpPr txBox="1">
            <a:spLocks noGrp="1"/>
          </p:cNvSpPr>
          <p:nvPr>
            <p:ph type="body" idx="1"/>
          </p:nvPr>
        </p:nvSpPr>
        <p:spPr>
          <a:xfrm>
            <a:off x="60100" y="2337075"/>
            <a:ext cx="3970800" cy="1597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1400">
                <a:solidFill>
                  <a:srgbClr val="000000"/>
                </a:solidFill>
                <a:latin typeface="Roboto"/>
                <a:ea typeface="Roboto"/>
                <a:cs typeface="Roboto"/>
                <a:sym typeface="Roboto"/>
              </a:rPr>
              <a:t>- Windows phân biệt: </a:t>
            </a:r>
            <a:r>
              <a:rPr lang="en-GB" sz="1400" b="1">
                <a:solidFill>
                  <a:srgbClr val="000000"/>
                </a:solidFill>
                <a:latin typeface="Roboto"/>
                <a:ea typeface="Roboto"/>
                <a:cs typeface="Roboto"/>
                <a:sym typeface="Roboto"/>
              </a:rPr>
              <a:t>máy in lô-gíc - máy in vật lý - trình điều khiển máy in</a:t>
            </a:r>
            <a:endParaRPr sz="1400" b="1">
              <a:solidFill>
                <a:srgbClr val="000000"/>
              </a:solidFill>
              <a:latin typeface="Roboto"/>
              <a:ea typeface="Roboto"/>
              <a:cs typeface="Roboto"/>
              <a:sym typeface="Roboto"/>
            </a:endParaRPr>
          </a:p>
          <a:p>
            <a:pPr marL="0" lvl="0" indent="0" rtl="0">
              <a:spcBef>
                <a:spcPts val="0"/>
              </a:spcBef>
              <a:spcAft>
                <a:spcPts val="0"/>
              </a:spcAft>
              <a:buNone/>
            </a:pPr>
            <a:endParaRPr sz="1400">
              <a:solidFill>
                <a:srgbClr val="000000"/>
              </a:solidFill>
              <a:latin typeface="Roboto"/>
              <a:ea typeface="Roboto"/>
              <a:cs typeface="Roboto"/>
              <a:sym typeface="Roboto"/>
            </a:endParaRPr>
          </a:p>
          <a:p>
            <a:pPr marL="0" lvl="0" indent="0" rtl="0">
              <a:spcBef>
                <a:spcPts val="0"/>
              </a:spcBef>
              <a:spcAft>
                <a:spcPts val="0"/>
              </a:spcAft>
              <a:buNone/>
            </a:pPr>
            <a:r>
              <a:rPr lang="en-GB" sz="1400">
                <a:solidFill>
                  <a:srgbClr val="000000"/>
                </a:solidFill>
                <a:latin typeface="Roboto"/>
                <a:ea typeface="Roboto"/>
                <a:cs typeface="Roboto"/>
                <a:sym typeface="Roboto"/>
              </a:rPr>
              <a:t>- Giao diện chia sẻ máy in của windows: </a:t>
            </a:r>
            <a:endParaRPr sz="1400">
              <a:solidFill>
                <a:srgbClr val="000000"/>
              </a:solidFill>
              <a:latin typeface="Roboto"/>
              <a:ea typeface="Roboto"/>
              <a:cs typeface="Roboto"/>
              <a:sym typeface="Roboto"/>
            </a:endParaRPr>
          </a:p>
        </p:txBody>
      </p:sp>
      <p:pic>
        <p:nvPicPr>
          <p:cNvPr id="240" name="Shape 240"/>
          <p:cNvPicPr preferRelativeResize="0"/>
          <p:nvPr/>
        </p:nvPicPr>
        <p:blipFill>
          <a:blip r:embed="rId3">
            <a:alphaModFix/>
          </a:blip>
          <a:stretch>
            <a:fillRect/>
          </a:stretch>
        </p:blipFill>
        <p:spPr>
          <a:xfrm>
            <a:off x="4231375" y="548975"/>
            <a:ext cx="4762500" cy="4286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Shape 245"/>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latin typeface="Roboto"/>
                <a:ea typeface="Roboto"/>
                <a:cs typeface="Roboto"/>
                <a:sym typeface="Roboto"/>
              </a:rPr>
              <a:t>Chia sẻ máy in trong Linux </a:t>
            </a:r>
            <a:endParaRPr>
              <a:latin typeface="Roboto"/>
              <a:ea typeface="Roboto"/>
              <a:cs typeface="Roboto"/>
              <a:sym typeface="Roboto"/>
            </a:endParaRPr>
          </a:p>
        </p:txBody>
      </p:sp>
      <p:sp>
        <p:nvSpPr>
          <p:cNvPr id="246" name="Shape 246"/>
          <p:cNvSpPr txBox="1">
            <a:spLocks noGrp="1"/>
          </p:cNvSpPr>
          <p:nvPr>
            <p:ph type="body" idx="1"/>
          </p:nvPr>
        </p:nvSpPr>
        <p:spPr>
          <a:xfrm>
            <a:off x="372550" y="2187200"/>
            <a:ext cx="3649500" cy="2192100"/>
          </a:xfrm>
          <a:prstGeom prst="rect">
            <a:avLst/>
          </a:prstGeom>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GB">
                <a:latin typeface="Roboto"/>
                <a:ea typeface="Roboto"/>
                <a:cs typeface="Roboto"/>
                <a:sym typeface="Roboto"/>
              </a:rPr>
              <a:t>- </a:t>
            </a:r>
            <a:r>
              <a:rPr lang="en-GB">
                <a:solidFill>
                  <a:srgbClr val="000000"/>
                </a:solidFill>
                <a:latin typeface="Roboto"/>
                <a:ea typeface="Roboto"/>
                <a:cs typeface="Roboto"/>
                <a:sym typeface="Roboto"/>
              </a:rPr>
              <a:t>Cài đặt</a:t>
            </a:r>
            <a:r>
              <a:rPr lang="en-GB">
                <a:latin typeface="Roboto"/>
                <a:ea typeface="Roboto"/>
                <a:cs typeface="Roboto"/>
                <a:sym typeface="Roboto"/>
              </a:rPr>
              <a:t>: </a:t>
            </a:r>
            <a:r>
              <a:rPr lang="en-GB" sz="1200" b="1">
                <a:solidFill>
                  <a:srgbClr val="000000"/>
                </a:solidFill>
                <a:latin typeface="Roboto"/>
                <a:ea typeface="Roboto"/>
                <a:cs typeface="Roboto"/>
                <a:sym typeface="Roboto"/>
              </a:rPr>
              <a:t>sudo apt-get install </a:t>
            </a:r>
            <a:endParaRPr sz="1200" b="1">
              <a:solidFill>
                <a:srgbClr val="000000"/>
              </a:solidFill>
              <a:latin typeface="Roboto"/>
              <a:ea typeface="Roboto"/>
              <a:cs typeface="Roboto"/>
              <a:sym typeface="Roboto"/>
            </a:endParaRPr>
          </a:p>
          <a:p>
            <a:pPr marL="0" lvl="0" indent="0" rtl="0">
              <a:lnSpc>
                <a:spcPct val="100000"/>
              </a:lnSpc>
              <a:spcBef>
                <a:spcPts val="1600"/>
              </a:spcBef>
              <a:spcAft>
                <a:spcPts val="0"/>
              </a:spcAft>
              <a:buNone/>
            </a:pPr>
            <a:r>
              <a:rPr lang="en-GB" sz="1200">
                <a:solidFill>
                  <a:srgbClr val="000000"/>
                </a:solidFill>
                <a:latin typeface="Roboto"/>
                <a:ea typeface="Roboto"/>
                <a:cs typeface="Roboto"/>
                <a:sym typeface="Roboto"/>
              </a:rPr>
              <a:t>- Thông tin cấu hình: </a:t>
            </a:r>
            <a:r>
              <a:rPr lang="en-GB" sz="1200" b="1">
                <a:solidFill>
                  <a:srgbClr val="000000"/>
                </a:solidFill>
                <a:latin typeface="Roboto"/>
                <a:ea typeface="Roboto"/>
                <a:cs typeface="Roboto"/>
                <a:sym typeface="Roboto"/>
              </a:rPr>
              <a:t>/etc/cups/cupsd.conf</a:t>
            </a:r>
            <a:endParaRPr sz="1200" b="1">
              <a:solidFill>
                <a:srgbClr val="000000"/>
              </a:solidFill>
              <a:latin typeface="Roboto"/>
              <a:ea typeface="Roboto"/>
              <a:cs typeface="Roboto"/>
              <a:sym typeface="Roboto"/>
            </a:endParaRPr>
          </a:p>
          <a:p>
            <a:pPr marL="0" lvl="0" indent="0" rtl="0">
              <a:lnSpc>
                <a:spcPct val="100000"/>
              </a:lnSpc>
              <a:spcBef>
                <a:spcPts val="1600"/>
              </a:spcBef>
              <a:spcAft>
                <a:spcPts val="0"/>
              </a:spcAft>
              <a:buNone/>
            </a:pPr>
            <a:r>
              <a:rPr lang="en-GB" sz="1200">
                <a:solidFill>
                  <a:srgbClr val="000000"/>
                </a:solidFill>
                <a:latin typeface="Roboto"/>
                <a:ea typeface="Roboto"/>
                <a:cs typeface="Roboto"/>
                <a:sym typeface="Roboto"/>
              </a:rPr>
              <a:t>- Cổng hoạt động: </a:t>
            </a:r>
            <a:r>
              <a:rPr lang="en-GB" sz="1200" b="1">
                <a:solidFill>
                  <a:srgbClr val="000000"/>
                </a:solidFill>
                <a:latin typeface="Roboto"/>
                <a:ea typeface="Roboto"/>
                <a:cs typeface="Roboto"/>
                <a:sym typeface="Roboto"/>
              </a:rPr>
              <a:t>Listen 192.168.1.2:631</a:t>
            </a:r>
            <a:endParaRPr sz="1200" b="1">
              <a:solidFill>
                <a:srgbClr val="000000"/>
              </a:solidFill>
              <a:latin typeface="Roboto"/>
              <a:ea typeface="Roboto"/>
              <a:cs typeface="Roboto"/>
              <a:sym typeface="Roboto"/>
            </a:endParaRPr>
          </a:p>
          <a:p>
            <a:pPr marL="0" lvl="0" indent="0" rtl="0">
              <a:lnSpc>
                <a:spcPct val="100000"/>
              </a:lnSpc>
              <a:spcBef>
                <a:spcPts val="1600"/>
              </a:spcBef>
              <a:spcAft>
                <a:spcPts val="0"/>
              </a:spcAft>
              <a:buNone/>
            </a:pPr>
            <a:r>
              <a:rPr lang="en-GB" sz="1200" b="1">
                <a:solidFill>
                  <a:srgbClr val="000000"/>
                </a:solidFill>
                <a:latin typeface="Roboto"/>
                <a:ea typeface="Roboto"/>
                <a:cs typeface="Roboto"/>
                <a:sym typeface="Roboto"/>
              </a:rPr>
              <a:t>- </a:t>
            </a:r>
            <a:r>
              <a:rPr lang="en-GB" sz="1200">
                <a:solidFill>
                  <a:srgbClr val="000000"/>
                </a:solidFill>
                <a:latin typeface="Roboto"/>
                <a:ea typeface="Roboto"/>
                <a:cs typeface="Roboto"/>
                <a:sym typeface="Roboto"/>
              </a:rPr>
              <a:t>Người quản trị có thể cấu hình thông qua giao diện Web tại địa chỉ: </a:t>
            </a:r>
            <a:r>
              <a:rPr lang="en-GB" sz="1200" b="1" u="sng">
                <a:solidFill>
                  <a:schemeClr val="hlink"/>
                </a:solidFill>
                <a:latin typeface="Roboto"/>
                <a:ea typeface="Roboto"/>
                <a:cs typeface="Roboto"/>
                <a:sym typeface="Roboto"/>
                <a:hlinkClick r:id="rId3"/>
              </a:rPr>
              <a:t>http://localhost:631/admin</a:t>
            </a:r>
            <a:r>
              <a:rPr lang="en-GB" sz="1200" b="1">
                <a:solidFill>
                  <a:srgbClr val="000000"/>
                </a:solidFill>
                <a:latin typeface="Roboto"/>
                <a:ea typeface="Roboto"/>
                <a:cs typeface="Roboto"/>
                <a:sym typeface="Roboto"/>
              </a:rPr>
              <a:t>.</a:t>
            </a:r>
            <a:endParaRPr sz="1200" b="1">
              <a:solidFill>
                <a:srgbClr val="000000"/>
              </a:solidFill>
              <a:latin typeface="Roboto"/>
              <a:ea typeface="Roboto"/>
              <a:cs typeface="Roboto"/>
              <a:sym typeface="Roboto"/>
            </a:endParaRPr>
          </a:p>
          <a:p>
            <a:pPr marL="0" lvl="0" indent="0">
              <a:lnSpc>
                <a:spcPct val="100000"/>
              </a:lnSpc>
              <a:spcBef>
                <a:spcPts val="1600"/>
              </a:spcBef>
              <a:spcAft>
                <a:spcPts val="0"/>
              </a:spcAft>
              <a:buNone/>
            </a:pPr>
            <a:r>
              <a:rPr lang="en-GB" sz="1200">
                <a:solidFill>
                  <a:srgbClr val="000000"/>
                </a:solidFill>
                <a:latin typeface="Roboto"/>
                <a:ea typeface="Roboto"/>
                <a:cs typeface="Roboto"/>
                <a:sym typeface="Roboto"/>
              </a:rPr>
              <a:t>- Máy khách: </a:t>
            </a:r>
            <a:r>
              <a:rPr lang="en-GB" sz="1200" b="1">
                <a:solidFill>
                  <a:srgbClr val="000000"/>
                </a:solidFill>
                <a:latin typeface="Roboto"/>
                <a:ea typeface="Roboto"/>
                <a:cs typeface="Roboto"/>
                <a:sym typeface="Roboto"/>
              </a:rPr>
              <a:t>lpr  file_cần_in</a:t>
            </a:r>
            <a:endParaRPr sz="1200" b="1">
              <a:solidFill>
                <a:srgbClr val="000000"/>
              </a:solidFill>
              <a:latin typeface="Roboto"/>
              <a:ea typeface="Roboto"/>
              <a:cs typeface="Roboto"/>
              <a:sym typeface="Roboto"/>
            </a:endParaRPr>
          </a:p>
        </p:txBody>
      </p:sp>
      <p:pic>
        <p:nvPicPr>
          <p:cNvPr id="247" name="Shape 247"/>
          <p:cNvPicPr preferRelativeResize="0"/>
          <p:nvPr/>
        </p:nvPicPr>
        <p:blipFill>
          <a:blip r:embed="rId4">
            <a:alphaModFix/>
          </a:blip>
          <a:stretch>
            <a:fillRect/>
          </a:stretch>
        </p:blipFill>
        <p:spPr>
          <a:xfrm>
            <a:off x="4091000" y="1137400"/>
            <a:ext cx="4958199" cy="3241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721325" y="1221950"/>
            <a:ext cx="3300900" cy="1381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latin typeface="Roboto"/>
                <a:ea typeface="Roboto"/>
                <a:cs typeface="Roboto"/>
                <a:sym typeface="Roboto"/>
              </a:rPr>
              <a:t>Chia sẻ file và máy in giữa Windows và Linux</a:t>
            </a:r>
            <a:endParaRPr>
              <a:latin typeface="Roboto"/>
              <a:ea typeface="Roboto"/>
              <a:cs typeface="Roboto"/>
              <a:sym typeface="Roboto"/>
            </a:endParaRPr>
          </a:p>
        </p:txBody>
      </p:sp>
      <p:sp>
        <p:nvSpPr>
          <p:cNvPr id="253" name="Shape 253"/>
          <p:cNvSpPr txBox="1">
            <a:spLocks noGrp="1"/>
          </p:cNvSpPr>
          <p:nvPr>
            <p:ph type="body" idx="1"/>
          </p:nvPr>
        </p:nvSpPr>
        <p:spPr>
          <a:xfrm>
            <a:off x="120175" y="2603450"/>
            <a:ext cx="4338300" cy="2631900"/>
          </a:xfrm>
          <a:prstGeom prst="rect">
            <a:avLst/>
          </a:prstGeom>
        </p:spPr>
        <p:txBody>
          <a:bodyPr spcFirstLastPara="1" wrap="square" lIns="91425" tIns="91425" rIns="91425" bIns="91425" anchor="t" anchorCtr="0">
            <a:noAutofit/>
          </a:bodyPr>
          <a:lstStyle/>
          <a:p>
            <a:pPr marL="0" lvl="0" indent="0">
              <a:lnSpc>
                <a:spcPct val="100000"/>
              </a:lnSpc>
              <a:spcBef>
                <a:spcPts val="0"/>
              </a:spcBef>
              <a:spcAft>
                <a:spcPts val="0"/>
              </a:spcAft>
              <a:buNone/>
            </a:pPr>
            <a:r>
              <a:rPr lang="en-GB">
                <a:solidFill>
                  <a:srgbClr val="000000"/>
                </a:solidFill>
              </a:rPr>
              <a:t>- </a:t>
            </a:r>
            <a:r>
              <a:rPr lang="en-GB" b="1">
                <a:solidFill>
                  <a:srgbClr val="000000"/>
                </a:solidFill>
              </a:rPr>
              <a:t>SMB:</a:t>
            </a:r>
            <a:r>
              <a:rPr lang="en-GB">
                <a:solidFill>
                  <a:srgbClr val="000000"/>
                </a:solidFill>
              </a:rPr>
              <a:t> giao thức được các hệ điều hành của Microsoft sử dụng để chia sẻ dữ liệu qua mạng</a:t>
            </a:r>
            <a:endParaRPr>
              <a:solidFill>
                <a:srgbClr val="000000"/>
              </a:solidFill>
            </a:endParaRPr>
          </a:p>
          <a:p>
            <a:pPr marL="0" lvl="0" indent="0">
              <a:lnSpc>
                <a:spcPct val="100000"/>
              </a:lnSpc>
              <a:spcBef>
                <a:spcPts val="0"/>
              </a:spcBef>
              <a:spcAft>
                <a:spcPts val="0"/>
              </a:spcAft>
              <a:buNone/>
            </a:pPr>
            <a:r>
              <a:rPr lang="en-GB">
                <a:solidFill>
                  <a:srgbClr val="000000"/>
                </a:solidFill>
              </a:rPr>
              <a:t>- </a:t>
            </a:r>
            <a:r>
              <a:rPr lang="en-GB" b="1">
                <a:solidFill>
                  <a:srgbClr val="000000"/>
                </a:solidFill>
              </a:rPr>
              <a:t>Linux Samba: </a:t>
            </a:r>
            <a:r>
              <a:rPr lang="en-GB">
                <a:solidFill>
                  <a:srgbClr val="000000"/>
                </a:solidFill>
              </a:rPr>
              <a:t>sử dụng một số tiến trình smbd, nmbd, để “nói chuyện “ với các hệ điều hành của Microsoft để người dùng có thể làm việc với máy Linux qua Network Neighborhood.</a:t>
            </a:r>
            <a:endParaRPr>
              <a:solidFill>
                <a:srgbClr val="000000"/>
              </a:solidFill>
            </a:endParaRPr>
          </a:p>
          <a:p>
            <a:pPr marL="0" lvl="0" indent="0" rtl="0">
              <a:lnSpc>
                <a:spcPct val="100000"/>
              </a:lnSpc>
              <a:spcBef>
                <a:spcPts val="0"/>
              </a:spcBef>
              <a:spcAft>
                <a:spcPts val="0"/>
              </a:spcAft>
              <a:buNone/>
            </a:pPr>
            <a:r>
              <a:rPr lang="en-GB">
                <a:solidFill>
                  <a:srgbClr val="000000"/>
                </a:solidFill>
              </a:rPr>
              <a:t>- Cài đặt: </a:t>
            </a:r>
            <a:r>
              <a:rPr lang="en-GB" sz="1200" b="1">
                <a:solidFill>
                  <a:srgbClr val="000000"/>
                </a:solidFill>
                <a:latin typeface="Courier New"/>
                <a:ea typeface="Courier New"/>
                <a:cs typeface="Courier New"/>
                <a:sym typeface="Courier New"/>
              </a:rPr>
              <a:t>sudo apt-get install samba</a:t>
            </a:r>
            <a:endParaRPr sz="1200" b="1">
              <a:solidFill>
                <a:srgbClr val="000000"/>
              </a:solidFill>
              <a:latin typeface="Courier New"/>
              <a:ea typeface="Courier New"/>
              <a:cs typeface="Courier New"/>
              <a:sym typeface="Courier New"/>
            </a:endParaRPr>
          </a:p>
          <a:p>
            <a:pPr marL="0" lvl="0" indent="0" rtl="0">
              <a:lnSpc>
                <a:spcPct val="100000"/>
              </a:lnSpc>
              <a:spcBef>
                <a:spcPts val="0"/>
              </a:spcBef>
              <a:spcAft>
                <a:spcPts val="0"/>
              </a:spcAft>
              <a:buNone/>
            </a:pPr>
            <a:r>
              <a:rPr lang="en-GB" sz="1200">
                <a:solidFill>
                  <a:srgbClr val="000000"/>
                </a:solidFill>
                <a:latin typeface="Courier New"/>
                <a:ea typeface="Courier New"/>
                <a:cs typeface="Courier New"/>
                <a:sym typeface="Courier New"/>
              </a:rPr>
              <a:t>- </a:t>
            </a:r>
            <a:r>
              <a:rPr lang="en-GB" sz="1200">
                <a:solidFill>
                  <a:srgbClr val="000000"/>
                </a:solidFill>
                <a:latin typeface="Roboto"/>
                <a:ea typeface="Roboto"/>
                <a:cs typeface="Roboto"/>
                <a:sym typeface="Roboto"/>
              </a:rPr>
              <a:t>Liệt kê các mạng chia sẻ: </a:t>
            </a:r>
            <a:r>
              <a:rPr lang="en-GB" sz="1200" b="1">
                <a:solidFill>
                  <a:srgbClr val="000000"/>
                </a:solidFill>
                <a:latin typeface="Courier New"/>
                <a:ea typeface="Courier New"/>
                <a:cs typeface="Courier New"/>
                <a:sym typeface="Courier New"/>
              </a:rPr>
              <a:t>smbclient -L //&lt;HOST_IP_OR_NAME&gt;/&lt;folder_name&gt; -U &lt;user&gt;</a:t>
            </a:r>
            <a:endParaRPr sz="1200" b="1">
              <a:solidFill>
                <a:srgbClr val="000000"/>
              </a:solidFill>
              <a:latin typeface="Courier New"/>
              <a:ea typeface="Courier New"/>
              <a:cs typeface="Courier New"/>
              <a:sym typeface="Courier New"/>
            </a:endParaRPr>
          </a:p>
          <a:p>
            <a:pPr marL="0" lvl="0" indent="0" rtl="0">
              <a:spcBef>
                <a:spcPts val="0"/>
              </a:spcBef>
              <a:spcAft>
                <a:spcPts val="0"/>
              </a:spcAft>
              <a:buNone/>
            </a:pPr>
            <a:r>
              <a:rPr lang="en-GB" sz="1200">
                <a:solidFill>
                  <a:srgbClr val="000000"/>
                </a:solidFill>
                <a:latin typeface="Courier New"/>
                <a:ea typeface="Courier New"/>
                <a:cs typeface="Courier New"/>
                <a:sym typeface="Courier New"/>
              </a:rPr>
              <a:t>- </a:t>
            </a:r>
            <a:r>
              <a:rPr lang="en-GB" sz="1200">
                <a:solidFill>
                  <a:srgbClr val="000000"/>
                </a:solidFill>
                <a:latin typeface="Roboto"/>
                <a:ea typeface="Roboto"/>
                <a:cs typeface="Roboto"/>
                <a:sym typeface="Roboto"/>
              </a:rPr>
              <a:t>Kết nối vào mạng: </a:t>
            </a:r>
            <a:r>
              <a:rPr lang="en-GB" sz="1200" b="1">
                <a:solidFill>
                  <a:srgbClr val="000000"/>
                </a:solidFill>
                <a:latin typeface="Courier New"/>
                <a:ea typeface="Courier New"/>
                <a:cs typeface="Courier New"/>
                <a:sym typeface="Courier New"/>
              </a:rPr>
              <a:t>smbclient //&lt;HOST_IP_OR_NAME&gt;/&lt;folder_name&gt; -U &lt;user&gt;</a:t>
            </a:r>
            <a:endParaRPr sz="1200" b="1">
              <a:solidFill>
                <a:srgbClr val="000000"/>
              </a:solidFill>
              <a:latin typeface="Palatino Linotype"/>
              <a:ea typeface="Palatino Linotype"/>
              <a:cs typeface="Palatino Linotype"/>
              <a:sym typeface="Palatino Linotype"/>
            </a:endParaRPr>
          </a:p>
          <a:p>
            <a:pPr marL="0" lvl="0" indent="0" rtl="0">
              <a:spcBef>
                <a:spcPts val="0"/>
              </a:spcBef>
              <a:spcAft>
                <a:spcPts val="0"/>
              </a:spcAft>
              <a:buNone/>
            </a:pPr>
            <a:endParaRPr sz="1200">
              <a:solidFill>
                <a:srgbClr val="000000"/>
              </a:solidFill>
              <a:latin typeface="Courier New"/>
              <a:ea typeface="Courier New"/>
              <a:cs typeface="Courier New"/>
              <a:sym typeface="Courier New"/>
            </a:endParaRPr>
          </a:p>
          <a:p>
            <a:pPr marL="0" lvl="0" indent="0" rtl="0">
              <a:spcBef>
                <a:spcPts val="0"/>
              </a:spcBef>
              <a:spcAft>
                <a:spcPts val="0"/>
              </a:spcAft>
              <a:buNone/>
            </a:pPr>
            <a:endParaRPr sz="1200">
              <a:solidFill>
                <a:srgbClr val="000000"/>
              </a:solidFill>
              <a:latin typeface="Courier New"/>
              <a:ea typeface="Courier New"/>
              <a:cs typeface="Courier New"/>
              <a:sym typeface="Courier New"/>
            </a:endParaRPr>
          </a:p>
          <a:p>
            <a:pPr marL="0" lvl="0" indent="0">
              <a:lnSpc>
                <a:spcPct val="100000"/>
              </a:lnSpc>
              <a:spcBef>
                <a:spcPts val="0"/>
              </a:spcBef>
              <a:spcAft>
                <a:spcPts val="0"/>
              </a:spcAft>
              <a:buNone/>
            </a:pPr>
            <a:endParaRPr sz="1200">
              <a:solidFill>
                <a:srgbClr val="000000"/>
              </a:solidFill>
              <a:latin typeface="Courier New"/>
              <a:ea typeface="Courier New"/>
              <a:cs typeface="Courier New"/>
              <a:sym typeface="Courier New"/>
            </a:endParaRPr>
          </a:p>
        </p:txBody>
      </p:sp>
      <p:pic>
        <p:nvPicPr>
          <p:cNvPr id="254" name="Shape 254"/>
          <p:cNvPicPr preferRelativeResize="0"/>
          <p:nvPr/>
        </p:nvPicPr>
        <p:blipFill>
          <a:blip r:embed="rId3">
            <a:alphaModFix/>
          </a:blip>
          <a:stretch>
            <a:fillRect/>
          </a:stretch>
        </p:blipFill>
        <p:spPr>
          <a:xfrm>
            <a:off x="4263600" y="1450275"/>
            <a:ext cx="4808301" cy="251973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000">
                <a:solidFill>
                  <a:srgbClr val="000000"/>
                </a:solidFill>
                <a:latin typeface="Roboto"/>
                <a:ea typeface="Roboto"/>
                <a:cs typeface="Roboto"/>
                <a:sym typeface="Roboto"/>
              </a:rPr>
              <a:t>Tìm hiểu về dịch vụ Sao lưu và Khôi phục giữa Windows và Linux</a:t>
            </a:r>
            <a:endParaRPr sz="2000">
              <a:solidFill>
                <a:srgbClr val="000000"/>
              </a:solidFill>
              <a:latin typeface="Roboto"/>
              <a:ea typeface="Roboto"/>
              <a:cs typeface="Roboto"/>
              <a:sym typeface="Roboto"/>
            </a:endParaRPr>
          </a:p>
          <a:p>
            <a:pPr marL="0" lvl="0" indent="0">
              <a:spcBef>
                <a:spcPts val="0"/>
              </a:spcBef>
              <a:spcAft>
                <a:spcPts val="0"/>
              </a:spcAft>
              <a:buNone/>
            </a:pPr>
            <a:endParaRPr/>
          </a:p>
        </p:txBody>
      </p:sp>
      <p:pic>
        <p:nvPicPr>
          <p:cNvPr id="260" name="Shape 260"/>
          <p:cNvPicPr preferRelativeResize="0"/>
          <p:nvPr/>
        </p:nvPicPr>
        <p:blipFill>
          <a:blip r:embed="rId3">
            <a:alphaModFix/>
          </a:blip>
          <a:stretch>
            <a:fillRect/>
          </a:stretch>
        </p:blipFill>
        <p:spPr>
          <a:xfrm>
            <a:off x="1017475" y="2088800"/>
            <a:ext cx="7109025" cy="2654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Shape 265"/>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GB" sz="2600">
                <a:solidFill>
                  <a:srgbClr val="000000"/>
                </a:solidFill>
                <a:latin typeface="Roboto"/>
                <a:ea typeface="Roboto"/>
                <a:cs typeface="Roboto"/>
                <a:sym typeface="Roboto"/>
              </a:rPr>
              <a:t>Sao lưu và khôi phục trong Windows</a:t>
            </a:r>
            <a:endParaRPr sz="2600">
              <a:latin typeface="Roboto"/>
              <a:ea typeface="Roboto"/>
              <a:cs typeface="Roboto"/>
              <a:sym typeface="Roboto"/>
            </a:endParaRPr>
          </a:p>
        </p:txBody>
      </p:sp>
      <p:sp>
        <p:nvSpPr>
          <p:cNvPr id="266" name="Shape 266"/>
          <p:cNvSpPr txBox="1">
            <a:spLocks noGrp="1"/>
          </p:cNvSpPr>
          <p:nvPr>
            <p:ph type="subTitle" idx="1"/>
          </p:nvPr>
        </p:nvSpPr>
        <p:spPr>
          <a:xfrm>
            <a:off x="729450" y="1901950"/>
            <a:ext cx="7688100" cy="3028800"/>
          </a:xfrm>
          <a:prstGeom prst="rect">
            <a:avLst/>
          </a:prstGeom>
        </p:spPr>
        <p:txBody>
          <a:bodyPr spcFirstLastPara="1" wrap="square" lIns="91425" tIns="91425" rIns="91425" bIns="91425" anchor="t" anchorCtr="0">
            <a:noAutofit/>
          </a:bodyPr>
          <a:lstStyle/>
          <a:p>
            <a:pPr marL="457200" lvl="0" indent="-368300" rtl="0">
              <a:lnSpc>
                <a:spcPct val="90000"/>
              </a:lnSpc>
              <a:spcBef>
                <a:spcPts val="1000"/>
              </a:spcBef>
              <a:spcAft>
                <a:spcPts val="0"/>
              </a:spcAft>
              <a:buSzPts val="2200"/>
              <a:buFont typeface="Times New Roman"/>
              <a:buChar char="❖"/>
            </a:pPr>
            <a:r>
              <a:rPr lang="en-GB" sz="2200">
                <a:solidFill>
                  <a:srgbClr val="000000"/>
                </a:solidFill>
                <a:latin typeface="Times New Roman"/>
                <a:ea typeface="Times New Roman"/>
                <a:cs typeface="Times New Roman"/>
                <a:sym typeface="Times New Roman"/>
              </a:rPr>
              <a:t>Phương tiện sao lưu</a:t>
            </a:r>
            <a:endParaRPr sz="2200">
              <a:solidFill>
                <a:srgbClr val="000000"/>
              </a:solidFill>
              <a:latin typeface="Times New Roman"/>
              <a:ea typeface="Times New Roman"/>
              <a:cs typeface="Times New Roman"/>
              <a:sym typeface="Times New Roman"/>
            </a:endParaRPr>
          </a:p>
          <a:p>
            <a:pPr marL="457200" lvl="0" indent="-342900" rtl="0">
              <a:spcBef>
                <a:spcPts val="0"/>
              </a:spcBef>
              <a:spcAft>
                <a:spcPts val="0"/>
              </a:spcAft>
              <a:buClr>
                <a:srgbClr val="000000"/>
              </a:buClr>
              <a:buSzPts val="1800"/>
              <a:buFont typeface="Times New Roman"/>
              <a:buAutoNum type="arabicPeriod"/>
            </a:pPr>
            <a:r>
              <a:rPr lang="en-GB" sz="1800">
                <a:solidFill>
                  <a:srgbClr val="000000"/>
                </a:solidFill>
                <a:latin typeface="Times New Roman"/>
                <a:ea typeface="Times New Roman"/>
                <a:cs typeface="Times New Roman"/>
                <a:sym typeface="Times New Roman"/>
              </a:rPr>
              <a:t>Ổ đĩa cứng </a:t>
            </a:r>
            <a:endParaRPr sz="1800">
              <a:solidFill>
                <a:srgbClr val="000000"/>
              </a:solidFill>
              <a:latin typeface="Times New Roman"/>
              <a:ea typeface="Times New Roman"/>
              <a:cs typeface="Times New Roman"/>
              <a:sym typeface="Times New Roman"/>
            </a:endParaRPr>
          </a:p>
          <a:p>
            <a:pPr marL="457200" lvl="0" indent="-342900" rtl="0">
              <a:spcBef>
                <a:spcPts val="0"/>
              </a:spcBef>
              <a:spcAft>
                <a:spcPts val="0"/>
              </a:spcAft>
              <a:buClr>
                <a:srgbClr val="000000"/>
              </a:buClr>
              <a:buSzPts val="1800"/>
              <a:buFont typeface="Times New Roman"/>
              <a:buAutoNum type="arabicPeriod"/>
            </a:pPr>
            <a:r>
              <a:rPr lang="en-GB" sz="1800">
                <a:solidFill>
                  <a:srgbClr val="000000"/>
                </a:solidFill>
                <a:latin typeface="Times New Roman"/>
                <a:ea typeface="Times New Roman"/>
                <a:cs typeface="Times New Roman"/>
                <a:sym typeface="Times New Roman"/>
              </a:rPr>
              <a:t>Ổ đĩa quang</a:t>
            </a:r>
            <a:endParaRPr sz="1800">
              <a:solidFill>
                <a:srgbClr val="000000"/>
              </a:solidFill>
              <a:latin typeface="Times New Roman"/>
              <a:ea typeface="Times New Roman"/>
              <a:cs typeface="Times New Roman"/>
              <a:sym typeface="Times New Roman"/>
            </a:endParaRPr>
          </a:p>
          <a:p>
            <a:pPr marL="457200" lvl="0" indent="-342900" rtl="0">
              <a:spcBef>
                <a:spcPts val="0"/>
              </a:spcBef>
              <a:spcAft>
                <a:spcPts val="0"/>
              </a:spcAft>
              <a:buClr>
                <a:srgbClr val="000000"/>
              </a:buClr>
              <a:buSzPts val="1800"/>
              <a:buFont typeface="Times New Roman"/>
              <a:buAutoNum type="arabicPeriod"/>
            </a:pPr>
            <a:r>
              <a:rPr lang="en-GB" sz="1800">
                <a:solidFill>
                  <a:srgbClr val="000000"/>
                </a:solidFill>
                <a:latin typeface="Times New Roman"/>
                <a:ea typeface="Times New Roman"/>
                <a:cs typeface="Times New Roman"/>
                <a:sym typeface="Times New Roman"/>
              </a:rPr>
              <a:t>Băng từ</a:t>
            </a:r>
            <a:endParaRPr sz="1800">
              <a:solidFill>
                <a:srgbClr val="000000"/>
              </a:solidFill>
              <a:latin typeface="Times New Roman"/>
              <a:ea typeface="Times New Roman"/>
              <a:cs typeface="Times New Roman"/>
              <a:sym typeface="Times New Roman"/>
            </a:endParaRPr>
          </a:p>
        </p:txBody>
      </p:sp>
      <p:pic>
        <p:nvPicPr>
          <p:cNvPr id="267" name="Shape 267"/>
          <p:cNvPicPr preferRelativeResize="0"/>
          <p:nvPr/>
        </p:nvPicPr>
        <p:blipFill>
          <a:blip r:embed="rId3">
            <a:alphaModFix/>
          </a:blip>
          <a:stretch>
            <a:fillRect/>
          </a:stretch>
        </p:blipFill>
        <p:spPr>
          <a:xfrm>
            <a:off x="3679275" y="1985275"/>
            <a:ext cx="2155924" cy="1001875"/>
          </a:xfrm>
          <a:prstGeom prst="rect">
            <a:avLst/>
          </a:prstGeom>
          <a:noFill/>
          <a:ln>
            <a:noFill/>
          </a:ln>
        </p:spPr>
      </p:pic>
      <p:pic>
        <p:nvPicPr>
          <p:cNvPr id="268" name="Shape 268"/>
          <p:cNvPicPr preferRelativeResize="0"/>
          <p:nvPr/>
        </p:nvPicPr>
        <p:blipFill>
          <a:blip r:embed="rId4">
            <a:alphaModFix/>
          </a:blip>
          <a:stretch>
            <a:fillRect/>
          </a:stretch>
        </p:blipFill>
        <p:spPr>
          <a:xfrm>
            <a:off x="5933480" y="1959450"/>
            <a:ext cx="1925395" cy="1053525"/>
          </a:xfrm>
          <a:prstGeom prst="rect">
            <a:avLst/>
          </a:prstGeom>
          <a:noFill/>
          <a:ln>
            <a:noFill/>
          </a:ln>
        </p:spPr>
      </p:pic>
      <p:pic>
        <p:nvPicPr>
          <p:cNvPr id="269" name="Shape 269"/>
          <p:cNvPicPr preferRelativeResize="0"/>
          <p:nvPr/>
        </p:nvPicPr>
        <p:blipFill>
          <a:blip r:embed="rId5">
            <a:alphaModFix/>
          </a:blip>
          <a:stretch>
            <a:fillRect/>
          </a:stretch>
        </p:blipFill>
        <p:spPr>
          <a:xfrm>
            <a:off x="4654750" y="3049125"/>
            <a:ext cx="2253525" cy="173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ctrTitle"/>
          </p:nvPr>
        </p:nvSpPr>
        <p:spPr>
          <a:xfrm>
            <a:off x="729450" y="1322450"/>
            <a:ext cx="7688100" cy="3527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3600">
                <a:latin typeface="Roboto"/>
                <a:ea typeface="Roboto"/>
                <a:cs typeface="Roboto"/>
                <a:sym typeface="Roboto"/>
              </a:rPr>
              <a:t>       1. Dịch vụ DNS / DHCP</a:t>
            </a:r>
            <a:endParaRPr sz="3600">
              <a:latin typeface="Roboto"/>
              <a:ea typeface="Roboto"/>
              <a:cs typeface="Roboto"/>
              <a:sym typeface="Roboto"/>
            </a:endParaRPr>
          </a:p>
          <a:p>
            <a:pPr marL="0" lvl="0" indent="0" algn="just" rtl="0">
              <a:spcBef>
                <a:spcPts val="0"/>
              </a:spcBef>
              <a:spcAft>
                <a:spcPts val="0"/>
              </a:spcAft>
              <a:buNone/>
            </a:pPr>
            <a:r>
              <a:rPr lang="en-GB" sz="3600">
                <a:latin typeface="Roboto"/>
                <a:ea typeface="Roboto"/>
                <a:cs typeface="Roboto"/>
                <a:sym typeface="Roboto"/>
              </a:rPr>
              <a:t>       2. Chia sẻ file và máy in</a:t>
            </a:r>
            <a:endParaRPr sz="3600">
              <a:latin typeface="Roboto"/>
              <a:ea typeface="Roboto"/>
              <a:cs typeface="Roboto"/>
              <a:sym typeface="Roboto"/>
            </a:endParaRPr>
          </a:p>
          <a:p>
            <a:pPr marL="0" lvl="0" indent="0" algn="just" rtl="0">
              <a:spcBef>
                <a:spcPts val="0"/>
              </a:spcBef>
              <a:spcAft>
                <a:spcPts val="0"/>
              </a:spcAft>
              <a:buNone/>
            </a:pPr>
            <a:r>
              <a:rPr lang="en-GB" sz="3600">
                <a:latin typeface="Roboto"/>
                <a:ea typeface="Roboto"/>
                <a:cs typeface="Roboto"/>
                <a:sym typeface="Roboto"/>
              </a:rPr>
              <a:t>       3. Quản lý trang Web</a:t>
            </a:r>
            <a:endParaRPr sz="3600">
              <a:latin typeface="Roboto"/>
              <a:ea typeface="Roboto"/>
              <a:cs typeface="Roboto"/>
              <a:sym typeface="Roboto"/>
            </a:endParaRPr>
          </a:p>
          <a:p>
            <a:pPr marL="0" lvl="0" indent="0" algn="just" rtl="0">
              <a:spcBef>
                <a:spcPts val="0"/>
              </a:spcBef>
              <a:spcAft>
                <a:spcPts val="0"/>
              </a:spcAft>
              <a:buNone/>
            </a:pPr>
            <a:r>
              <a:rPr lang="en-GB" sz="3600">
                <a:latin typeface="Roboto"/>
                <a:ea typeface="Roboto"/>
                <a:cs typeface="Roboto"/>
                <a:sym typeface="Roboto"/>
              </a:rPr>
              <a:t>       4. Truy nhập từ xa</a:t>
            </a:r>
            <a:endParaRPr sz="3600">
              <a:latin typeface="Roboto"/>
              <a:ea typeface="Roboto"/>
              <a:cs typeface="Roboto"/>
              <a:sym typeface="Roboto"/>
            </a:endParaRPr>
          </a:p>
          <a:p>
            <a:pPr marL="0" lvl="0" indent="0" algn="just">
              <a:spcBef>
                <a:spcPts val="0"/>
              </a:spcBef>
              <a:spcAft>
                <a:spcPts val="0"/>
              </a:spcAft>
              <a:buNone/>
            </a:pPr>
            <a:r>
              <a:rPr lang="en-GB" sz="3600">
                <a:latin typeface="Roboto"/>
                <a:ea typeface="Roboto"/>
                <a:cs typeface="Roboto"/>
                <a:sym typeface="Roboto"/>
              </a:rPr>
              <a:t>       5. Sao lưu và khôi phục</a:t>
            </a:r>
            <a:endParaRPr sz="36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Shape 274"/>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600">
                <a:solidFill>
                  <a:srgbClr val="000000"/>
                </a:solidFill>
                <a:latin typeface="Roboto"/>
                <a:ea typeface="Roboto"/>
                <a:cs typeface="Roboto"/>
                <a:sym typeface="Roboto"/>
              </a:rPr>
              <a:t>Sao lưu và khôi phục trong Windows</a:t>
            </a:r>
            <a:endParaRPr sz="2600">
              <a:latin typeface="Roboto"/>
              <a:ea typeface="Roboto"/>
              <a:cs typeface="Roboto"/>
              <a:sym typeface="Roboto"/>
            </a:endParaRPr>
          </a:p>
        </p:txBody>
      </p:sp>
      <p:sp>
        <p:nvSpPr>
          <p:cNvPr id="275" name="Shape 275"/>
          <p:cNvSpPr txBox="1">
            <a:spLocks noGrp="1"/>
          </p:cNvSpPr>
          <p:nvPr>
            <p:ph type="subTitle" idx="1"/>
          </p:nvPr>
        </p:nvSpPr>
        <p:spPr>
          <a:xfrm>
            <a:off x="773950" y="1884200"/>
            <a:ext cx="7688100" cy="2753700"/>
          </a:xfrm>
          <a:prstGeom prst="rect">
            <a:avLst/>
          </a:prstGeom>
        </p:spPr>
        <p:txBody>
          <a:bodyPr spcFirstLastPara="1" wrap="square" lIns="91425" tIns="91425" rIns="91425" bIns="91425" anchor="t" anchorCtr="0">
            <a:noAutofit/>
          </a:bodyPr>
          <a:lstStyle/>
          <a:p>
            <a:pPr marL="457200" lvl="0" indent="-368300" rtl="0">
              <a:lnSpc>
                <a:spcPct val="90000"/>
              </a:lnSpc>
              <a:spcBef>
                <a:spcPts val="1000"/>
              </a:spcBef>
              <a:spcAft>
                <a:spcPts val="0"/>
              </a:spcAft>
              <a:buSzPts val="2200"/>
              <a:buFont typeface="Roboto"/>
              <a:buChar char="❖"/>
            </a:pPr>
            <a:r>
              <a:rPr lang="en-GB" sz="2200">
                <a:solidFill>
                  <a:srgbClr val="000000"/>
                </a:solidFill>
                <a:latin typeface="Roboto"/>
                <a:ea typeface="Roboto"/>
                <a:cs typeface="Roboto"/>
                <a:sym typeface="Roboto"/>
              </a:rPr>
              <a:t>Các Phương tiện sao lưu</a:t>
            </a:r>
            <a:endParaRPr sz="2200">
              <a:solidFill>
                <a:srgbClr val="000000"/>
              </a:solidFill>
              <a:latin typeface="Roboto"/>
              <a:ea typeface="Roboto"/>
              <a:cs typeface="Roboto"/>
              <a:sym typeface="Roboto"/>
            </a:endParaRPr>
          </a:p>
          <a:p>
            <a:pPr marL="457200" lvl="0" indent="-342900" rtl="0">
              <a:spcBef>
                <a:spcPts val="0"/>
              </a:spcBef>
              <a:spcAft>
                <a:spcPts val="0"/>
              </a:spcAft>
              <a:buClr>
                <a:srgbClr val="000000"/>
              </a:buClr>
              <a:buSzPts val="1800"/>
              <a:buFont typeface="Roboto"/>
              <a:buAutoNum type="arabicPeriod"/>
            </a:pPr>
            <a:r>
              <a:rPr lang="en-GB" sz="1800">
                <a:solidFill>
                  <a:srgbClr val="000000"/>
                </a:solidFill>
                <a:latin typeface="Roboto"/>
                <a:ea typeface="Roboto"/>
                <a:cs typeface="Roboto"/>
                <a:sym typeface="Roboto"/>
              </a:rPr>
              <a:t>Trực tuyến</a:t>
            </a:r>
            <a:endParaRPr sz="1800">
              <a:solidFill>
                <a:srgbClr val="000000"/>
              </a:solidFill>
              <a:latin typeface="Roboto"/>
              <a:ea typeface="Roboto"/>
              <a:cs typeface="Roboto"/>
              <a:sym typeface="Roboto"/>
            </a:endParaRPr>
          </a:p>
          <a:p>
            <a:pPr marL="457200" lvl="0" indent="-342900" rtl="0">
              <a:spcBef>
                <a:spcPts val="0"/>
              </a:spcBef>
              <a:spcAft>
                <a:spcPts val="0"/>
              </a:spcAft>
              <a:buClr>
                <a:srgbClr val="000000"/>
              </a:buClr>
              <a:buSzPts val="1800"/>
              <a:buFont typeface="Roboto"/>
              <a:buAutoNum type="arabicPeriod"/>
            </a:pPr>
            <a:r>
              <a:rPr lang="en-GB" sz="1800">
                <a:solidFill>
                  <a:srgbClr val="000000"/>
                </a:solidFill>
                <a:latin typeface="Roboto"/>
                <a:ea typeface="Roboto"/>
                <a:cs typeface="Roboto"/>
                <a:sym typeface="Roboto"/>
              </a:rPr>
              <a:t>Cận trực tuyến</a:t>
            </a:r>
            <a:endParaRPr sz="1800">
              <a:solidFill>
                <a:srgbClr val="000000"/>
              </a:solidFill>
              <a:latin typeface="Roboto"/>
              <a:ea typeface="Roboto"/>
              <a:cs typeface="Roboto"/>
              <a:sym typeface="Roboto"/>
            </a:endParaRPr>
          </a:p>
          <a:p>
            <a:pPr marL="457200" lvl="0" indent="-342900" rtl="0">
              <a:spcBef>
                <a:spcPts val="0"/>
              </a:spcBef>
              <a:spcAft>
                <a:spcPts val="0"/>
              </a:spcAft>
              <a:buClr>
                <a:srgbClr val="000000"/>
              </a:buClr>
              <a:buSzPts val="1800"/>
              <a:buFont typeface="Roboto"/>
              <a:buAutoNum type="arabicPeriod"/>
            </a:pPr>
            <a:r>
              <a:rPr lang="en-GB" sz="1800">
                <a:solidFill>
                  <a:srgbClr val="000000"/>
                </a:solidFill>
                <a:latin typeface="Roboto"/>
                <a:ea typeface="Roboto"/>
                <a:cs typeface="Roboto"/>
                <a:sym typeface="Roboto"/>
              </a:rPr>
              <a:t>Không trực tuyến</a:t>
            </a:r>
            <a:endParaRPr sz="1800">
              <a:solidFill>
                <a:srgbClr val="000000"/>
              </a:solidFill>
              <a:latin typeface="Roboto"/>
              <a:ea typeface="Roboto"/>
              <a:cs typeface="Roboto"/>
              <a:sym typeface="Roboto"/>
            </a:endParaRPr>
          </a:p>
          <a:p>
            <a:pPr marL="457200" lvl="0" indent="-342900" rtl="0">
              <a:spcBef>
                <a:spcPts val="0"/>
              </a:spcBef>
              <a:spcAft>
                <a:spcPts val="0"/>
              </a:spcAft>
              <a:buClr>
                <a:srgbClr val="000000"/>
              </a:buClr>
              <a:buSzPts val="1800"/>
              <a:buFont typeface="Roboto"/>
              <a:buAutoNum type="arabicPeriod"/>
            </a:pPr>
            <a:r>
              <a:rPr lang="en-GB" sz="1800">
                <a:solidFill>
                  <a:srgbClr val="000000"/>
                </a:solidFill>
                <a:latin typeface="Roboto"/>
                <a:ea typeface="Roboto"/>
                <a:cs typeface="Roboto"/>
                <a:sym typeface="Roboto"/>
              </a:rPr>
              <a:t>Sao lưu toàn bộ/ sao lưu phòng thảm họa</a:t>
            </a:r>
            <a:endParaRPr sz="1800">
              <a:solidFill>
                <a:srgbClr val="000000"/>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a:spLocks noGrp="1"/>
          </p:cNvSpPr>
          <p:nvPr>
            <p:ph type="ctrTitle"/>
          </p:nvPr>
        </p:nvSpPr>
        <p:spPr>
          <a:xfrm>
            <a:off x="729450" y="1322450"/>
            <a:ext cx="7688100" cy="601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2600"/>
              <a:t>Ví dụ minh họa</a:t>
            </a:r>
            <a:endParaRPr sz="2600"/>
          </a:p>
        </p:txBody>
      </p:sp>
      <p:sp>
        <p:nvSpPr>
          <p:cNvPr id="281" name="Shape 281"/>
          <p:cNvSpPr txBox="1">
            <a:spLocks noGrp="1"/>
          </p:cNvSpPr>
          <p:nvPr>
            <p:ph type="subTitle" idx="1"/>
          </p:nvPr>
        </p:nvSpPr>
        <p:spPr>
          <a:xfrm>
            <a:off x="729625" y="1924250"/>
            <a:ext cx="7688100" cy="3006300"/>
          </a:xfrm>
          <a:prstGeom prst="rect">
            <a:avLst/>
          </a:prstGeom>
        </p:spPr>
        <p:txBody>
          <a:bodyPr spcFirstLastPara="1" wrap="square" lIns="91425" tIns="91425" rIns="91425" bIns="91425" anchor="t" anchorCtr="0">
            <a:noAutofit/>
          </a:bodyPr>
          <a:lstStyle/>
          <a:p>
            <a:pPr marL="0" lvl="0" indent="0" rtl="0">
              <a:lnSpc>
                <a:spcPct val="90000"/>
              </a:lnSpc>
              <a:spcBef>
                <a:spcPts val="1000"/>
              </a:spcBef>
              <a:spcAft>
                <a:spcPts val="0"/>
              </a:spcAft>
              <a:buNone/>
            </a:pPr>
            <a:r>
              <a:rPr lang="en-GB" sz="1400">
                <a:solidFill>
                  <a:srgbClr val="000000"/>
                </a:solidFill>
                <a:latin typeface="Roboto"/>
                <a:ea typeface="Roboto"/>
                <a:cs typeface="Roboto"/>
                <a:sym typeface="Roboto"/>
              </a:rPr>
              <a:t>•Click  </a:t>
            </a:r>
            <a:r>
              <a:rPr lang="en-GB" sz="1400" b="1">
                <a:solidFill>
                  <a:srgbClr val="000000"/>
                </a:solidFill>
                <a:latin typeface="Roboto"/>
                <a:ea typeface="Roboto"/>
                <a:cs typeface="Roboto"/>
                <a:sym typeface="Roboto"/>
              </a:rPr>
              <a:t>Start</a:t>
            </a:r>
            <a:r>
              <a:rPr lang="en-GB" sz="1400">
                <a:solidFill>
                  <a:srgbClr val="000000"/>
                </a:solidFill>
                <a:latin typeface="Roboto"/>
                <a:ea typeface="Roboto"/>
                <a:cs typeface="Roboto"/>
                <a:sym typeface="Roboto"/>
              </a:rPr>
              <a:t> &gt; </a:t>
            </a:r>
            <a:r>
              <a:rPr lang="en-GB" sz="1400" b="1">
                <a:solidFill>
                  <a:srgbClr val="000000"/>
                </a:solidFill>
                <a:latin typeface="Roboto"/>
                <a:ea typeface="Roboto"/>
                <a:cs typeface="Roboto"/>
                <a:sym typeface="Roboto"/>
              </a:rPr>
              <a:t>Administrative Tools</a:t>
            </a:r>
            <a:r>
              <a:rPr lang="en-GB" sz="1400">
                <a:solidFill>
                  <a:srgbClr val="000000"/>
                </a:solidFill>
                <a:latin typeface="Roboto"/>
                <a:ea typeface="Roboto"/>
                <a:cs typeface="Roboto"/>
                <a:sym typeface="Roboto"/>
              </a:rPr>
              <a:t> &gt; </a:t>
            </a:r>
            <a:r>
              <a:rPr lang="en-GB" sz="1400" b="1">
                <a:solidFill>
                  <a:srgbClr val="000000"/>
                </a:solidFill>
                <a:latin typeface="Roboto"/>
                <a:ea typeface="Roboto"/>
                <a:cs typeface="Roboto"/>
                <a:sym typeface="Roboto"/>
              </a:rPr>
              <a:t>Windows Server Backup</a:t>
            </a:r>
            <a:endParaRPr sz="1400" b="1">
              <a:solidFill>
                <a:srgbClr val="000000"/>
              </a:solidFill>
              <a:latin typeface="Roboto"/>
              <a:ea typeface="Roboto"/>
              <a:cs typeface="Roboto"/>
              <a:sym typeface="Roboto"/>
            </a:endParaRPr>
          </a:p>
          <a:p>
            <a:pPr marL="0" lvl="0" indent="0" rtl="0">
              <a:lnSpc>
                <a:spcPct val="90000"/>
              </a:lnSpc>
              <a:spcBef>
                <a:spcPts val="1000"/>
              </a:spcBef>
              <a:spcAft>
                <a:spcPts val="0"/>
              </a:spcAft>
              <a:buNone/>
            </a:pPr>
            <a:r>
              <a:rPr lang="en-GB" sz="1400">
                <a:solidFill>
                  <a:srgbClr val="000000"/>
                </a:solidFill>
                <a:latin typeface="Roboto"/>
                <a:ea typeface="Roboto"/>
                <a:cs typeface="Roboto"/>
                <a:sym typeface="Roboto"/>
              </a:rPr>
              <a:t>•Trong ô Action, click </a:t>
            </a:r>
            <a:r>
              <a:rPr lang="en-GB" sz="1400" b="1">
                <a:solidFill>
                  <a:srgbClr val="000000"/>
                </a:solidFill>
                <a:latin typeface="Roboto"/>
                <a:ea typeface="Roboto"/>
                <a:cs typeface="Roboto"/>
                <a:sym typeface="Roboto"/>
              </a:rPr>
              <a:t>Backup Once</a:t>
            </a:r>
            <a:endParaRPr sz="1400" b="1">
              <a:solidFill>
                <a:srgbClr val="000000"/>
              </a:solidFill>
              <a:latin typeface="Roboto"/>
              <a:ea typeface="Roboto"/>
              <a:cs typeface="Roboto"/>
              <a:sym typeface="Roboto"/>
            </a:endParaRPr>
          </a:p>
          <a:p>
            <a:pPr marL="0" lvl="0" indent="0" rtl="0">
              <a:lnSpc>
                <a:spcPct val="90000"/>
              </a:lnSpc>
              <a:spcBef>
                <a:spcPts val="1000"/>
              </a:spcBef>
              <a:spcAft>
                <a:spcPts val="0"/>
              </a:spcAft>
              <a:buNone/>
            </a:pPr>
            <a:r>
              <a:rPr lang="en-GB" sz="1400">
                <a:solidFill>
                  <a:srgbClr val="000000"/>
                </a:solidFill>
                <a:latin typeface="Roboto"/>
                <a:ea typeface="Roboto"/>
                <a:cs typeface="Roboto"/>
                <a:sym typeface="Roboto"/>
              </a:rPr>
              <a:t>•Trong  </a:t>
            </a:r>
            <a:r>
              <a:rPr lang="en-GB" sz="1400" b="1">
                <a:solidFill>
                  <a:srgbClr val="000000"/>
                </a:solidFill>
                <a:latin typeface="Roboto"/>
                <a:ea typeface="Roboto"/>
                <a:cs typeface="Roboto"/>
                <a:sym typeface="Roboto"/>
              </a:rPr>
              <a:t>Backup Options</a:t>
            </a:r>
            <a:r>
              <a:rPr lang="en-GB" sz="1400">
                <a:solidFill>
                  <a:srgbClr val="000000"/>
                </a:solidFill>
                <a:latin typeface="Roboto"/>
                <a:ea typeface="Roboto"/>
                <a:cs typeface="Roboto"/>
                <a:sym typeface="Roboto"/>
              </a:rPr>
              <a:t>, chọn </a:t>
            </a:r>
            <a:r>
              <a:rPr lang="en-GB" sz="1400" b="1">
                <a:solidFill>
                  <a:srgbClr val="000000"/>
                </a:solidFill>
                <a:latin typeface="Roboto"/>
                <a:ea typeface="Roboto"/>
                <a:cs typeface="Roboto"/>
                <a:sym typeface="Roboto"/>
              </a:rPr>
              <a:t>Different options</a:t>
            </a:r>
            <a:r>
              <a:rPr lang="en-GB" sz="1400">
                <a:solidFill>
                  <a:srgbClr val="000000"/>
                </a:solidFill>
                <a:latin typeface="Roboto"/>
                <a:ea typeface="Roboto"/>
                <a:cs typeface="Roboto"/>
                <a:sym typeface="Roboto"/>
              </a:rPr>
              <a:t> , and nhấn </a:t>
            </a:r>
            <a:r>
              <a:rPr lang="en-GB" sz="1400" b="1">
                <a:solidFill>
                  <a:srgbClr val="000000"/>
                </a:solidFill>
                <a:latin typeface="Roboto"/>
                <a:ea typeface="Roboto"/>
                <a:cs typeface="Roboto"/>
                <a:sym typeface="Roboto"/>
              </a:rPr>
              <a:t>Next</a:t>
            </a:r>
            <a:r>
              <a:rPr lang="en-GB" sz="1400">
                <a:solidFill>
                  <a:srgbClr val="000000"/>
                </a:solidFill>
                <a:latin typeface="Roboto"/>
                <a:ea typeface="Roboto"/>
                <a:cs typeface="Roboto"/>
                <a:sym typeface="Roboto"/>
              </a:rPr>
              <a:t>. </a:t>
            </a:r>
            <a:endParaRPr sz="1400">
              <a:solidFill>
                <a:srgbClr val="000000"/>
              </a:solidFill>
              <a:latin typeface="Roboto"/>
              <a:ea typeface="Roboto"/>
              <a:cs typeface="Roboto"/>
              <a:sym typeface="Roboto"/>
            </a:endParaRPr>
          </a:p>
          <a:p>
            <a:pPr marL="0" lvl="0" indent="0" rtl="0">
              <a:lnSpc>
                <a:spcPct val="90000"/>
              </a:lnSpc>
              <a:spcBef>
                <a:spcPts val="1000"/>
              </a:spcBef>
              <a:spcAft>
                <a:spcPts val="0"/>
              </a:spcAft>
              <a:buNone/>
            </a:pPr>
            <a:r>
              <a:rPr lang="en-GB" sz="1400">
                <a:solidFill>
                  <a:srgbClr val="000000"/>
                </a:solidFill>
                <a:latin typeface="Roboto"/>
                <a:ea typeface="Roboto"/>
                <a:cs typeface="Roboto"/>
                <a:sym typeface="Roboto"/>
              </a:rPr>
              <a:t>•Trong </a:t>
            </a:r>
            <a:r>
              <a:rPr lang="en-GB" sz="1400" b="1">
                <a:solidFill>
                  <a:srgbClr val="000000"/>
                </a:solidFill>
                <a:latin typeface="Roboto"/>
                <a:ea typeface="Roboto"/>
                <a:cs typeface="Roboto"/>
                <a:sym typeface="Roboto"/>
              </a:rPr>
              <a:t>Select Backup Configuration</a:t>
            </a:r>
            <a:r>
              <a:rPr lang="en-GB" sz="1400">
                <a:solidFill>
                  <a:srgbClr val="000000"/>
                </a:solidFill>
                <a:latin typeface="Roboto"/>
                <a:ea typeface="Roboto"/>
                <a:cs typeface="Roboto"/>
                <a:sym typeface="Roboto"/>
              </a:rPr>
              <a:t>, chọn </a:t>
            </a:r>
            <a:r>
              <a:rPr lang="en-GB" sz="1400" b="1">
                <a:solidFill>
                  <a:srgbClr val="000000"/>
                </a:solidFill>
                <a:latin typeface="Roboto"/>
                <a:ea typeface="Roboto"/>
                <a:cs typeface="Roboto"/>
                <a:sym typeface="Roboto"/>
              </a:rPr>
              <a:t>Custom</a:t>
            </a:r>
            <a:r>
              <a:rPr lang="en-GB" sz="1400">
                <a:solidFill>
                  <a:srgbClr val="000000"/>
                </a:solidFill>
                <a:latin typeface="Roboto"/>
                <a:ea typeface="Roboto"/>
                <a:cs typeface="Roboto"/>
                <a:sym typeface="Roboto"/>
              </a:rPr>
              <a:t> và nhấn </a:t>
            </a:r>
            <a:r>
              <a:rPr lang="en-GB" sz="1400" b="1">
                <a:solidFill>
                  <a:srgbClr val="000000"/>
                </a:solidFill>
                <a:latin typeface="Roboto"/>
                <a:ea typeface="Roboto"/>
                <a:cs typeface="Roboto"/>
                <a:sym typeface="Roboto"/>
              </a:rPr>
              <a:t>Next</a:t>
            </a:r>
            <a:r>
              <a:rPr lang="en-GB" sz="1400">
                <a:solidFill>
                  <a:srgbClr val="000000"/>
                </a:solidFill>
                <a:latin typeface="Roboto"/>
                <a:ea typeface="Roboto"/>
                <a:cs typeface="Roboto"/>
                <a:sym typeface="Roboto"/>
              </a:rPr>
              <a:t>.</a:t>
            </a:r>
            <a:endParaRPr sz="1400">
              <a:solidFill>
                <a:srgbClr val="000000"/>
              </a:solidFill>
              <a:latin typeface="Roboto"/>
              <a:ea typeface="Roboto"/>
              <a:cs typeface="Roboto"/>
              <a:sym typeface="Roboto"/>
            </a:endParaRPr>
          </a:p>
          <a:p>
            <a:pPr marL="0" lvl="0" indent="0">
              <a:spcBef>
                <a:spcPts val="0"/>
              </a:spcBef>
              <a:spcAft>
                <a:spcPts val="0"/>
              </a:spcAft>
              <a:buNone/>
            </a:pPr>
            <a:endParaRPr sz="1400">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a:spLocks noGrp="1"/>
          </p:cNvSpPr>
          <p:nvPr>
            <p:ph type="title"/>
          </p:nvPr>
        </p:nvSpPr>
        <p:spPr>
          <a:xfrm>
            <a:off x="645125" y="1260825"/>
            <a:ext cx="3300900" cy="1687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2600"/>
              <a:t>Ví dụ minh họa</a:t>
            </a:r>
            <a:endParaRPr sz="2600"/>
          </a:p>
        </p:txBody>
      </p:sp>
      <p:sp>
        <p:nvSpPr>
          <p:cNvPr id="287" name="Shape 287"/>
          <p:cNvSpPr txBox="1">
            <a:spLocks noGrp="1"/>
          </p:cNvSpPr>
          <p:nvPr>
            <p:ph type="subTitle" idx="1"/>
          </p:nvPr>
        </p:nvSpPr>
        <p:spPr>
          <a:xfrm>
            <a:off x="645125" y="1742625"/>
            <a:ext cx="3300900" cy="2567400"/>
          </a:xfrm>
          <a:prstGeom prst="rect">
            <a:avLst/>
          </a:prstGeom>
        </p:spPr>
        <p:txBody>
          <a:bodyPr spcFirstLastPara="1" wrap="square" lIns="91425" tIns="91425" rIns="91425" bIns="91425" anchor="t" anchorCtr="0">
            <a:noAutofit/>
          </a:bodyPr>
          <a:lstStyle/>
          <a:p>
            <a:pPr marL="0" lvl="0" indent="0" rtl="0">
              <a:lnSpc>
                <a:spcPct val="90000"/>
              </a:lnSpc>
              <a:spcBef>
                <a:spcPts val="1000"/>
              </a:spcBef>
              <a:spcAft>
                <a:spcPts val="0"/>
              </a:spcAft>
              <a:buNone/>
            </a:pPr>
            <a:r>
              <a:rPr lang="en-GB" sz="1400">
                <a:solidFill>
                  <a:srgbClr val="000000"/>
                </a:solidFill>
                <a:latin typeface="Arial"/>
                <a:ea typeface="Arial"/>
                <a:cs typeface="Arial"/>
                <a:sym typeface="Arial"/>
              </a:rPr>
              <a:t>•Trong </a:t>
            </a:r>
            <a:r>
              <a:rPr lang="en-GB" sz="1400" b="1">
                <a:solidFill>
                  <a:srgbClr val="000000"/>
                </a:solidFill>
                <a:latin typeface="Arial"/>
                <a:ea typeface="Arial"/>
                <a:cs typeface="Arial"/>
                <a:sym typeface="Arial"/>
              </a:rPr>
              <a:t>Specify Destination Type</a:t>
            </a:r>
            <a:r>
              <a:rPr lang="en-GB" sz="1400">
                <a:solidFill>
                  <a:srgbClr val="000000"/>
                </a:solidFill>
                <a:latin typeface="Arial"/>
                <a:ea typeface="Arial"/>
                <a:cs typeface="Arial"/>
                <a:sym typeface="Arial"/>
              </a:rPr>
              <a:t>  chọn nơi lưu trữ bản sao, and nhấn </a:t>
            </a:r>
            <a:r>
              <a:rPr lang="en-GB" sz="1400" b="1">
                <a:solidFill>
                  <a:srgbClr val="000000"/>
                </a:solidFill>
                <a:latin typeface="Arial"/>
                <a:ea typeface="Arial"/>
                <a:cs typeface="Arial"/>
                <a:sym typeface="Arial"/>
              </a:rPr>
              <a:t>Next</a:t>
            </a:r>
            <a:endParaRPr sz="1400" b="1">
              <a:solidFill>
                <a:srgbClr val="000000"/>
              </a:solidFill>
              <a:latin typeface="Arial"/>
              <a:ea typeface="Arial"/>
              <a:cs typeface="Arial"/>
              <a:sym typeface="Arial"/>
            </a:endParaRPr>
          </a:p>
          <a:p>
            <a:pPr marL="0" lvl="0" indent="0" rtl="0">
              <a:lnSpc>
                <a:spcPct val="90000"/>
              </a:lnSpc>
              <a:spcBef>
                <a:spcPts val="1000"/>
              </a:spcBef>
              <a:spcAft>
                <a:spcPts val="0"/>
              </a:spcAft>
              <a:buNone/>
            </a:pPr>
            <a:endParaRPr sz="1400" b="1">
              <a:solidFill>
                <a:srgbClr val="000000"/>
              </a:solidFill>
              <a:latin typeface="Arial"/>
              <a:ea typeface="Arial"/>
              <a:cs typeface="Arial"/>
              <a:sym typeface="Arial"/>
            </a:endParaRPr>
          </a:p>
          <a:p>
            <a:pPr marL="0" lvl="0" indent="0" rtl="0">
              <a:spcBef>
                <a:spcPts val="0"/>
              </a:spcBef>
              <a:spcAft>
                <a:spcPts val="0"/>
              </a:spcAft>
              <a:buNone/>
            </a:pPr>
            <a:endParaRPr sz="1400"/>
          </a:p>
        </p:txBody>
      </p:sp>
      <p:sp>
        <p:nvSpPr>
          <p:cNvPr id="288" name="Shape 288"/>
          <p:cNvSpPr txBox="1">
            <a:spLocks noGrp="1"/>
          </p:cNvSpPr>
          <p:nvPr>
            <p:ph type="body" idx="2"/>
          </p:nvPr>
        </p:nvSpPr>
        <p:spPr>
          <a:xfrm>
            <a:off x="5112125" y="1742625"/>
            <a:ext cx="3374400" cy="3025500"/>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Clr>
                <a:srgbClr val="000000"/>
              </a:buClr>
              <a:buSzPts val="1400"/>
              <a:buFont typeface="Arial"/>
              <a:buChar char="●"/>
            </a:pPr>
            <a:r>
              <a:rPr lang="en-GB" sz="1400">
                <a:solidFill>
                  <a:srgbClr val="000000"/>
                </a:solidFill>
                <a:latin typeface="Arial"/>
                <a:ea typeface="Arial"/>
                <a:cs typeface="Arial"/>
                <a:sym typeface="Arial"/>
              </a:rPr>
              <a:t>Trong</a:t>
            </a:r>
            <a:r>
              <a:rPr lang="en-GB" sz="1400" b="1">
                <a:solidFill>
                  <a:srgbClr val="000000"/>
                </a:solidFill>
                <a:latin typeface="Arial"/>
                <a:ea typeface="Arial"/>
                <a:cs typeface="Arial"/>
                <a:sym typeface="Arial"/>
              </a:rPr>
              <a:t>Confirmation </a:t>
            </a:r>
            <a:r>
              <a:rPr lang="en-GB" sz="1400">
                <a:solidFill>
                  <a:srgbClr val="000000"/>
                </a:solidFill>
                <a:latin typeface="Arial"/>
                <a:ea typeface="Arial"/>
                <a:cs typeface="Arial"/>
                <a:sym typeface="Arial"/>
              </a:rPr>
              <a:t>xem lại các cài đặt đã thực hiện và nhấn </a:t>
            </a:r>
            <a:r>
              <a:rPr lang="en-GB" sz="1400" b="1">
                <a:solidFill>
                  <a:srgbClr val="000000"/>
                </a:solidFill>
                <a:latin typeface="Arial"/>
                <a:ea typeface="Arial"/>
                <a:cs typeface="Arial"/>
                <a:sym typeface="Arial"/>
              </a:rPr>
              <a:t>Backup</a:t>
            </a:r>
            <a:endParaRPr sz="1400" b="1">
              <a:solidFill>
                <a:srgbClr val="000000"/>
              </a:solidFill>
              <a:latin typeface="Arial"/>
              <a:ea typeface="Arial"/>
              <a:cs typeface="Arial"/>
              <a:sym typeface="Arial"/>
            </a:endParaRPr>
          </a:p>
          <a:p>
            <a:pPr marL="0" lvl="0" indent="0">
              <a:spcBef>
                <a:spcPts val="1600"/>
              </a:spcBef>
              <a:spcAft>
                <a:spcPts val="1600"/>
              </a:spcAft>
              <a:buNone/>
            </a:pPr>
            <a:endParaRPr sz="1400" b="1">
              <a:solidFill>
                <a:srgbClr val="000000"/>
              </a:solidFill>
              <a:latin typeface="Arial"/>
              <a:ea typeface="Arial"/>
              <a:cs typeface="Arial"/>
              <a:sym typeface="Arial"/>
            </a:endParaRPr>
          </a:p>
        </p:txBody>
      </p:sp>
      <p:pic>
        <p:nvPicPr>
          <p:cNvPr id="289" name="Shape 289"/>
          <p:cNvPicPr preferRelativeResize="0"/>
          <p:nvPr/>
        </p:nvPicPr>
        <p:blipFill>
          <a:blip r:embed="rId3">
            <a:alphaModFix/>
          </a:blip>
          <a:stretch>
            <a:fillRect/>
          </a:stretch>
        </p:blipFill>
        <p:spPr>
          <a:xfrm>
            <a:off x="645122" y="2761797"/>
            <a:ext cx="3589640" cy="1687200"/>
          </a:xfrm>
          <a:prstGeom prst="rect">
            <a:avLst/>
          </a:prstGeom>
          <a:noFill/>
          <a:ln>
            <a:noFill/>
          </a:ln>
        </p:spPr>
      </p:pic>
      <p:pic>
        <p:nvPicPr>
          <p:cNvPr id="290" name="Shape 290"/>
          <p:cNvPicPr preferRelativeResize="0"/>
          <p:nvPr/>
        </p:nvPicPr>
        <p:blipFill>
          <a:blip r:embed="rId4">
            <a:alphaModFix/>
          </a:blip>
          <a:stretch>
            <a:fillRect/>
          </a:stretch>
        </p:blipFill>
        <p:spPr>
          <a:xfrm>
            <a:off x="5160950" y="2701975"/>
            <a:ext cx="3819850" cy="1747025"/>
          </a:xfrm>
          <a:prstGeom prst="rect">
            <a:avLst/>
          </a:prstGeom>
          <a:noFill/>
          <a:ln>
            <a:noFill/>
          </a:ln>
        </p:spPr>
      </p:pic>
      <p:sp>
        <p:nvSpPr>
          <p:cNvPr id="291" name="Shape 291"/>
          <p:cNvSpPr/>
          <p:nvPr/>
        </p:nvSpPr>
        <p:spPr>
          <a:xfrm>
            <a:off x="3822150" y="2119475"/>
            <a:ext cx="1236900" cy="274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Shape 296"/>
          <p:cNvSpPr txBox="1">
            <a:spLocks noGrp="1"/>
          </p:cNvSpPr>
          <p:nvPr>
            <p:ph type="ctrTitle"/>
          </p:nvPr>
        </p:nvSpPr>
        <p:spPr>
          <a:xfrm>
            <a:off x="729450" y="1322450"/>
            <a:ext cx="7688100" cy="5412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GB" sz="2600">
                <a:solidFill>
                  <a:srgbClr val="000000"/>
                </a:solidFill>
                <a:latin typeface="Arial"/>
                <a:ea typeface="Arial"/>
                <a:cs typeface="Arial"/>
                <a:sym typeface="Arial"/>
              </a:rPr>
              <a:t>Sao lưu và khôi phục trong Linux</a:t>
            </a:r>
            <a:endParaRPr sz="2600"/>
          </a:p>
        </p:txBody>
      </p:sp>
      <p:sp>
        <p:nvSpPr>
          <p:cNvPr id="297" name="Shape 297"/>
          <p:cNvSpPr txBox="1">
            <a:spLocks noGrp="1"/>
          </p:cNvSpPr>
          <p:nvPr>
            <p:ph type="subTitle" idx="1"/>
          </p:nvPr>
        </p:nvSpPr>
        <p:spPr>
          <a:xfrm>
            <a:off x="729625" y="1959850"/>
            <a:ext cx="7688100" cy="32280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GB" sz="1800"/>
              <a:t>Các vấn đề quan tâm:</a:t>
            </a:r>
            <a:endParaRPr sz="1800"/>
          </a:p>
          <a:p>
            <a:pPr marL="457200" lvl="0" indent="-317500" rtl="0">
              <a:lnSpc>
                <a:spcPct val="90000"/>
              </a:lnSpc>
              <a:spcBef>
                <a:spcPts val="0"/>
              </a:spcBef>
              <a:spcAft>
                <a:spcPts val="0"/>
              </a:spcAft>
              <a:buClr>
                <a:srgbClr val="000000"/>
              </a:buClr>
              <a:buSzPts val="1400"/>
              <a:buFont typeface="Arial"/>
              <a:buAutoNum type="arabicPeriod"/>
            </a:pPr>
            <a:r>
              <a:rPr lang="en-GB" sz="1400">
                <a:solidFill>
                  <a:srgbClr val="000000"/>
                </a:solidFill>
                <a:latin typeface="Arial"/>
                <a:ea typeface="Arial"/>
                <a:cs typeface="Arial"/>
                <a:sym typeface="Arial"/>
              </a:rPr>
              <a:t>Khối lượng dữ liệu xác định khó khăn</a:t>
            </a:r>
            <a:endParaRPr sz="1400">
              <a:solidFill>
                <a:srgbClr val="000000"/>
              </a:solidFill>
              <a:latin typeface="Arial"/>
              <a:ea typeface="Arial"/>
              <a:cs typeface="Arial"/>
              <a:sym typeface="Arial"/>
            </a:endParaRPr>
          </a:p>
          <a:p>
            <a:pPr marL="457200" lvl="0" indent="-317500" rtl="0">
              <a:lnSpc>
                <a:spcPct val="90000"/>
              </a:lnSpc>
              <a:spcBef>
                <a:spcPts val="0"/>
              </a:spcBef>
              <a:spcAft>
                <a:spcPts val="0"/>
              </a:spcAft>
              <a:buClr>
                <a:srgbClr val="000000"/>
              </a:buClr>
              <a:buSzPts val="1400"/>
              <a:buFont typeface="Arial"/>
              <a:buAutoNum type="arabicPeriod"/>
            </a:pPr>
            <a:r>
              <a:rPr lang="en-GB" sz="1400">
                <a:solidFill>
                  <a:srgbClr val="000000"/>
                </a:solidFill>
                <a:latin typeface="Arial"/>
                <a:ea typeface="Arial"/>
                <a:cs typeface="Arial"/>
                <a:sym typeface="Arial"/>
              </a:rPr>
              <a:t>Phần cứng và phương tiện sao lưu</a:t>
            </a:r>
            <a:endParaRPr sz="1400">
              <a:solidFill>
                <a:srgbClr val="000000"/>
              </a:solidFill>
              <a:latin typeface="Arial"/>
              <a:ea typeface="Arial"/>
              <a:cs typeface="Arial"/>
              <a:sym typeface="Arial"/>
            </a:endParaRPr>
          </a:p>
          <a:p>
            <a:pPr marL="914400" lvl="1" indent="-317500" rtl="0">
              <a:lnSpc>
                <a:spcPct val="90000"/>
              </a:lnSpc>
              <a:spcBef>
                <a:spcPts val="0"/>
              </a:spcBef>
              <a:spcAft>
                <a:spcPts val="0"/>
              </a:spcAft>
              <a:buClr>
                <a:srgbClr val="000000"/>
              </a:buClr>
              <a:buSzPts val="1400"/>
              <a:buFont typeface="Arial"/>
              <a:buAutoNum type="alphaLcPeriod"/>
            </a:pPr>
            <a:r>
              <a:rPr lang="en-GB" sz="1400">
                <a:solidFill>
                  <a:srgbClr val="000000"/>
                </a:solidFill>
                <a:latin typeface="Arial"/>
                <a:ea typeface="Arial"/>
                <a:cs typeface="Arial"/>
                <a:sym typeface="Arial"/>
              </a:rPr>
              <a:t>DVD, bluray</a:t>
            </a:r>
            <a:endParaRPr sz="1400">
              <a:solidFill>
                <a:srgbClr val="000000"/>
              </a:solidFill>
              <a:latin typeface="Arial"/>
              <a:ea typeface="Arial"/>
              <a:cs typeface="Arial"/>
              <a:sym typeface="Arial"/>
            </a:endParaRPr>
          </a:p>
          <a:p>
            <a:pPr marL="914400" lvl="1" indent="-317500" rtl="0">
              <a:lnSpc>
                <a:spcPct val="90000"/>
              </a:lnSpc>
              <a:spcBef>
                <a:spcPts val="0"/>
              </a:spcBef>
              <a:spcAft>
                <a:spcPts val="0"/>
              </a:spcAft>
              <a:buClr>
                <a:srgbClr val="000000"/>
              </a:buClr>
              <a:buSzPts val="1400"/>
              <a:buFont typeface="Arial"/>
              <a:buAutoNum type="alphaLcPeriod"/>
            </a:pPr>
            <a:r>
              <a:rPr lang="en-GB" sz="1400">
                <a:solidFill>
                  <a:srgbClr val="000000"/>
                </a:solidFill>
                <a:latin typeface="Arial"/>
                <a:ea typeface="Arial"/>
                <a:cs typeface="Arial"/>
                <a:sym typeface="Arial"/>
              </a:rPr>
              <a:t>Ổ đĩa cứng, RAID</a:t>
            </a:r>
            <a:endParaRPr sz="1400">
              <a:solidFill>
                <a:srgbClr val="000000"/>
              </a:solidFill>
              <a:latin typeface="Arial"/>
              <a:ea typeface="Arial"/>
              <a:cs typeface="Arial"/>
              <a:sym typeface="Arial"/>
            </a:endParaRPr>
          </a:p>
          <a:p>
            <a:pPr marL="914400" lvl="1" indent="-317500" rtl="0">
              <a:lnSpc>
                <a:spcPct val="90000"/>
              </a:lnSpc>
              <a:spcBef>
                <a:spcPts val="0"/>
              </a:spcBef>
              <a:spcAft>
                <a:spcPts val="0"/>
              </a:spcAft>
              <a:buClr>
                <a:srgbClr val="000000"/>
              </a:buClr>
              <a:buSzPts val="1400"/>
              <a:buFont typeface="Arial"/>
              <a:buAutoNum type="alphaLcPeriod"/>
            </a:pPr>
            <a:r>
              <a:rPr lang="en-GB" sz="1400">
                <a:solidFill>
                  <a:srgbClr val="000000"/>
                </a:solidFill>
                <a:latin typeface="Arial"/>
                <a:ea typeface="Arial"/>
                <a:cs typeface="Arial"/>
                <a:sym typeface="Arial"/>
              </a:rPr>
              <a:t>NAS, SAN</a:t>
            </a:r>
            <a:endParaRPr sz="1400">
              <a:solidFill>
                <a:srgbClr val="000000"/>
              </a:solidFill>
              <a:latin typeface="Arial"/>
              <a:ea typeface="Arial"/>
              <a:cs typeface="Arial"/>
              <a:sym typeface="Arial"/>
            </a:endParaRPr>
          </a:p>
          <a:p>
            <a:pPr marL="0" lvl="0" indent="0" rtl="0">
              <a:spcBef>
                <a:spcPts val="0"/>
              </a:spcBef>
              <a:spcAft>
                <a:spcPts val="0"/>
              </a:spcAft>
              <a:buNone/>
            </a:pPr>
            <a:r>
              <a:rPr lang="en-GB"/>
              <a:t> 	</a:t>
            </a:r>
            <a:endParaRPr/>
          </a:p>
        </p:txBody>
      </p:sp>
      <p:pic>
        <p:nvPicPr>
          <p:cNvPr id="298" name="Shape 298"/>
          <p:cNvPicPr preferRelativeResize="0"/>
          <p:nvPr/>
        </p:nvPicPr>
        <p:blipFill>
          <a:blip r:embed="rId3">
            <a:alphaModFix/>
          </a:blip>
          <a:stretch>
            <a:fillRect/>
          </a:stretch>
        </p:blipFill>
        <p:spPr>
          <a:xfrm>
            <a:off x="4625225" y="2146100"/>
            <a:ext cx="1476050" cy="1476050"/>
          </a:xfrm>
          <a:prstGeom prst="rect">
            <a:avLst/>
          </a:prstGeom>
          <a:noFill/>
          <a:ln>
            <a:noFill/>
          </a:ln>
        </p:spPr>
      </p:pic>
      <p:pic>
        <p:nvPicPr>
          <p:cNvPr id="299" name="Shape 299"/>
          <p:cNvPicPr preferRelativeResize="0"/>
          <p:nvPr/>
        </p:nvPicPr>
        <p:blipFill>
          <a:blip r:embed="rId4">
            <a:alphaModFix/>
          </a:blip>
          <a:stretch>
            <a:fillRect/>
          </a:stretch>
        </p:blipFill>
        <p:spPr>
          <a:xfrm>
            <a:off x="6260900" y="2146100"/>
            <a:ext cx="2428321" cy="1476050"/>
          </a:xfrm>
          <a:prstGeom prst="rect">
            <a:avLst/>
          </a:prstGeom>
          <a:noFill/>
          <a:ln>
            <a:noFill/>
          </a:ln>
        </p:spPr>
      </p:pic>
      <p:pic>
        <p:nvPicPr>
          <p:cNvPr id="300" name="Shape 300"/>
          <p:cNvPicPr preferRelativeResize="0"/>
          <p:nvPr/>
        </p:nvPicPr>
        <p:blipFill>
          <a:blip r:embed="rId5">
            <a:alphaModFix/>
          </a:blip>
          <a:stretch>
            <a:fillRect/>
          </a:stretch>
        </p:blipFill>
        <p:spPr>
          <a:xfrm>
            <a:off x="5503150" y="3667449"/>
            <a:ext cx="2212052" cy="14760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Shape 305"/>
          <p:cNvSpPr txBox="1">
            <a:spLocks noGrp="1"/>
          </p:cNvSpPr>
          <p:nvPr>
            <p:ph type="ctrTitle"/>
          </p:nvPr>
        </p:nvSpPr>
        <p:spPr>
          <a:xfrm>
            <a:off x="729450" y="1322450"/>
            <a:ext cx="7688100" cy="54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600">
                <a:solidFill>
                  <a:srgbClr val="000000"/>
                </a:solidFill>
                <a:latin typeface="Roboto"/>
                <a:ea typeface="Roboto"/>
                <a:cs typeface="Roboto"/>
                <a:sym typeface="Roboto"/>
              </a:rPr>
              <a:t>Sao lưu và khôi phục trong Linux</a:t>
            </a:r>
            <a:endParaRPr sz="2600">
              <a:latin typeface="Roboto"/>
              <a:ea typeface="Roboto"/>
              <a:cs typeface="Roboto"/>
              <a:sym typeface="Roboto"/>
            </a:endParaRPr>
          </a:p>
        </p:txBody>
      </p:sp>
      <p:sp>
        <p:nvSpPr>
          <p:cNvPr id="306" name="Shape 306"/>
          <p:cNvSpPr txBox="1">
            <a:spLocks noGrp="1"/>
          </p:cNvSpPr>
          <p:nvPr>
            <p:ph type="subTitle" idx="1"/>
          </p:nvPr>
        </p:nvSpPr>
        <p:spPr>
          <a:xfrm>
            <a:off x="889250" y="1915500"/>
            <a:ext cx="7688100" cy="3228000"/>
          </a:xfrm>
          <a:prstGeom prst="rect">
            <a:avLst/>
          </a:prstGeom>
        </p:spPr>
        <p:txBody>
          <a:bodyPr spcFirstLastPara="1" wrap="square" lIns="91425" tIns="91425" rIns="91425" bIns="91425" anchor="t" anchorCtr="0">
            <a:noAutofit/>
          </a:bodyPr>
          <a:lstStyle/>
          <a:p>
            <a:pPr marL="457200" lvl="0" indent="-368300" rtl="0">
              <a:spcBef>
                <a:spcPts val="0"/>
              </a:spcBef>
              <a:spcAft>
                <a:spcPts val="0"/>
              </a:spcAft>
              <a:buSzPts val="2200"/>
              <a:buFont typeface="Times New Roman"/>
              <a:buChar char="❖"/>
            </a:pPr>
            <a:r>
              <a:rPr lang="en-GB" sz="2200">
                <a:latin typeface="Times New Roman"/>
                <a:ea typeface="Times New Roman"/>
                <a:cs typeface="Times New Roman"/>
                <a:sym typeface="Times New Roman"/>
              </a:rPr>
              <a:t>Các lệnh hỗ trợ sao lưu/ khôi phục :</a:t>
            </a:r>
            <a:endParaRPr sz="2200">
              <a:latin typeface="Times New Roman"/>
              <a:ea typeface="Times New Roman"/>
              <a:cs typeface="Times New Roman"/>
              <a:sym typeface="Times New Roman"/>
            </a:endParaRPr>
          </a:p>
          <a:p>
            <a:pPr marL="914400" lvl="1" indent="-342900" rtl="0">
              <a:spcBef>
                <a:spcPts val="0"/>
              </a:spcBef>
              <a:spcAft>
                <a:spcPts val="0"/>
              </a:spcAft>
              <a:buSzPts val="1800"/>
              <a:buFont typeface="Times New Roman"/>
              <a:buChar char="➢"/>
            </a:pPr>
            <a:r>
              <a:rPr lang="en-GB" sz="1800">
                <a:solidFill>
                  <a:srgbClr val="000000"/>
                </a:solidFill>
                <a:latin typeface="Times New Roman"/>
                <a:ea typeface="Times New Roman"/>
                <a:cs typeface="Times New Roman"/>
                <a:sym typeface="Times New Roman"/>
              </a:rPr>
              <a:t>dump/restore : sao lưu/khôi phục toàn bộ hệ thống file </a:t>
            </a:r>
            <a:endParaRPr sz="1800">
              <a:solidFill>
                <a:srgbClr val="000000"/>
              </a:solidFill>
              <a:latin typeface="Times New Roman"/>
              <a:ea typeface="Times New Roman"/>
              <a:cs typeface="Times New Roman"/>
              <a:sym typeface="Times New Roman"/>
            </a:endParaRPr>
          </a:p>
          <a:p>
            <a:pPr marL="1371600" lvl="2" indent="-342900" rtl="0">
              <a:spcBef>
                <a:spcPts val="0"/>
              </a:spcBef>
              <a:spcAft>
                <a:spcPts val="0"/>
              </a:spcAft>
              <a:buSzPts val="1800"/>
              <a:buFont typeface="Times New Roman"/>
              <a:buChar char="■"/>
            </a:pPr>
            <a:r>
              <a:rPr lang="en-GB" sz="1800">
                <a:solidFill>
                  <a:srgbClr val="000000"/>
                </a:solidFill>
                <a:latin typeface="Times New Roman"/>
                <a:ea typeface="Times New Roman"/>
                <a:cs typeface="Times New Roman"/>
                <a:sym typeface="Times New Roman"/>
              </a:rPr>
              <a:t>Sao lưu tăng lần và dùng tham số </a:t>
            </a:r>
            <a:endParaRPr sz="1800">
              <a:solidFill>
                <a:srgbClr val="000000"/>
              </a:solidFill>
              <a:latin typeface="Times New Roman"/>
              <a:ea typeface="Times New Roman"/>
              <a:cs typeface="Times New Roman"/>
              <a:sym typeface="Times New Roman"/>
            </a:endParaRPr>
          </a:p>
          <a:p>
            <a:pPr marL="914400" lvl="1" indent="-342900" rtl="0">
              <a:spcBef>
                <a:spcPts val="0"/>
              </a:spcBef>
              <a:spcAft>
                <a:spcPts val="0"/>
              </a:spcAft>
              <a:buSzPts val="1800"/>
              <a:buFont typeface="Times New Roman"/>
              <a:buChar char="➢"/>
            </a:pPr>
            <a:r>
              <a:rPr lang="en-GB" sz="1800">
                <a:solidFill>
                  <a:srgbClr val="000000"/>
                </a:solidFill>
                <a:latin typeface="Times New Roman"/>
                <a:ea typeface="Times New Roman"/>
                <a:cs typeface="Times New Roman"/>
                <a:sym typeface="Times New Roman"/>
              </a:rPr>
              <a:t>tar - tape archive: lưu các file và thư mục vào thành một file duy nhất.</a:t>
            </a:r>
            <a:endParaRPr sz="1800">
              <a:solidFill>
                <a:srgbClr val="000000"/>
              </a:solidFill>
              <a:latin typeface="Times New Roman"/>
              <a:ea typeface="Times New Roman"/>
              <a:cs typeface="Times New Roman"/>
              <a:sym typeface="Times New Roman"/>
            </a:endParaRPr>
          </a:p>
          <a:p>
            <a:pPr marL="914400" lvl="1" indent="-342900" rtl="0">
              <a:spcBef>
                <a:spcPts val="0"/>
              </a:spcBef>
              <a:spcAft>
                <a:spcPts val="0"/>
              </a:spcAft>
              <a:buClr>
                <a:srgbClr val="000000"/>
              </a:buClr>
              <a:buSzPts val="1800"/>
              <a:buFont typeface="Times New Roman"/>
              <a:buChar char="➢"/>
            </a:pPr>
            <a:r>
              <a:rPr lang="en-GB" sz="1800">
                <a:solidFill>
                  <a:srgbClr val="000000"/>
                </a:solidFill>
                <a:latin typeface="Times New Roman"/>
                <a:ea typeface="Times New Roman"/>
                <a:cs typeface="Times New Roman"/>
                <a:sym typeface="Times New Roman"/>
              </a:rPr>
              <a:t>restore đọc files tạo ra từ dump và trích ra các file và thư mục</a:t>
            </a:r>
            <a:endParaRPr sz="1800">
              <a:solidFill>
                <a:srgbClr val="000000"/>
              </a:solidFill>
              <a:latin typeface="Times New Roman"/>
              <a:ea typeface="Times New Roman"/>
              <a:cs typeface="Times New Roman"/>
              <a:sym typeface="Times New Roman"/>
            </a:endParaRPr>
          </a:p>
          <a:p>
            <a:pPr marL="1371600" lvl="2" indent="-342900" rtl="0">
              <a:spcBef>
                <a:spcPts val="0"/>
              </a:spcBef>
              <a:spcAft>
                <a:spcPts val="0"/>
              </a:spcAft>
              <a:buClr>
                <a:srgbClr val="000000"/>
              </a:buClr>
              <a:buSzPts val="1800"/>
              <a:buFont typeface="Times New Roman"/>
              <a:buChar char="■"/>
            </a:pPr>
            <a:r>
              <a:rPr lang="en-GB" sz="1800">
                <a:solidFill>
                  <a:srgbClr val="000000"/>
                </a:solidFill>
                <a:latin typeface="Times New Roman"/>
                <a:ea typeface="Times New Roman"/>
                <a:cs typeface="Times New Roman"/>
                <a:sym typeface="Times New Roman"/>
              </a:rPr>
              <a:t>restore –ivf /dev/sdb1 : khôi phục file và thư mục</a:t>
            </a:r>
            <a:endParaRPr sz="1800">
              <a:solidFill>
                <a:srgbClr val="000000"/>
              </a:solidFill>
              <a:latin typeface="Times New Roman"/>
              <a:ea typeface="Times New Roman"/>
              <a:cs typeface="Times New Roman"/>
              <a:sym typeface="Times New Roman"/>
            </a:endParaRPr>
          </a:p>
          <a:p>
            <a:pPr marL="1371600" lvl="2" indent="-342900" rtl="0">
              <a:spcBef>
                <a:spcPts val="0"/>
              </a:spcBef>
              <a:spcAft>
                <a:spcPts val="0"/>
              </a:spcAft>
              <a:buClr>
                <a:srgbClr val="000000"/>
              </a:buClr>
              <a:buSzPts val="1800"/>
              <a:buFont typeface="Times New Roman"/>
              <a:buChar char="■"/>
            </a:pPr>
            <a:r>
              <a:rPr lang="en-GB" sz="1800">
                <a:solidFill>
                  <a:srgbClr val="000000"/>
                </a:solidFill>
                <a:latin typeface="Times New Roman"/>
                <a:ea typeface="Times New Roman"/>
                <a:cs typeface="Times New Roman"/>
                <a:sym typeface="Times New Roman"/>
              </a:rPr>
              <a:t>restore –rf /dev/sdb1 : khôi phục lại hệ thống file</a:t>
            </a:r>
            <a:endParaRPr sz="1800">
              <a:solidFill>
                <a:srgbClr val="000000"/>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Shape 311"/>
          <p:cNvSpPr txBox="1">
            <a:spLocks noGrp="1"/>
          </p:cNvSpPr>
          <p:nvPr>
            <p:ph type="ctrTitle"/>
          </p:nvPr>
        </p:nvSpPr>
        <p:spPr>
          <a:xfrm>
            <a:off x="689850" y="1236150"/>
            <a:ext cx="7688100" cy="979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latin typeface="Varela Round"/>
                <a:ea typeface="Varela Round"/>
                <a:cs typeface="Varela Round"/>
                <a:sym typeface="Varela Round"/>
              </a:rPr>
              <a:t>Dịch vụ truy nhập từ xa </a:t>
            </a:r>
            <a:endParaRPr>
              <a:latin typeface="Varela Round"/>
              <a:ea typeface="Varela Round"/>
              <a:cs typeface="Varela Round"/>
              <a:sym typeface="Varela Round"/>
            </a:endParaRPr>
          </a:p>
        </p:txBody>
      </p:sp>
      <p:pic>
        <p:nvPicPr>
          <p:cNvPr id="312" name="Shape 312"/>
          <p:cNvPicPr preferRelativeResize="0"/>
          <p:nvPr/>
        </p:nvPicPr>
        <p:blipFill>
          <a:blip r:embed="rId3">
            <a:alphaModFix/>
          </a:blip>
          <a:stretch>
            <a:fillRect/>
          </a:stretch>
        </p:blipFill>
        <p:spPr>
          <a:xfrm>
            <a:off x="4747250" y="2024875"/>
            <a:ext cx="4114825" cy="2870275"/>
          </a:xfrm>
          <a:prstGeom prst="rect">
            <a:avLst/>
          </a:prstGeom>
          <a:noFill/>
          <a:ln>
            <a:noFill/>
          </a:ln>
        </p:spPr>
      </p:pic>
      <p:sp>
        <p:nvSpPr>
          <p:cNvPr id="313" name="Shape 313"/>
          <p:cNvSpPr txBox="1"/>
          <p:nvPr/>
        </p:nvSpPr>
        <p:spPr>
          <a:xfrm>
            <a:off x="1082050" y="2385075"/>
            <a:ext cx="3238500" cy="2080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a:t>Là dịch vụ cho phép một máy tính bên ngoài thực hiện việc truy nhập dữ liệu, sử dụng các ứng dụng của máy chủ. Việc kết nối và truy nhập có thể được thực hiện trên môi trường mạng nội bộ, hoặc thậm chí là Internet (dùng PortForwarding).</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Shape 318"/>
          <p:cNvSpPr txBox="1">
            <a:spLocks noGrp="1"/>
          </p:cNvSpPr>
          <p:nvPr>
            <p:ph type="ctrTitle"/>
          </p:nvPr>
        </p:nvSpPr>
        <p:spPr>
          <a:xfrm>
            <a:off x="691500" y="690125"/>
            <a:ext cx="3492000" cy="57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2800">
                <a:latin typeface="Varela Round"/>
                <a:ea typeface="Varela Round"/>
                <a:cs typeface="Varela Round"/>
                <a:sym typeface="Varela Round"/>
              </a:rPr>
              <a:t>Cài đặt</a:t>
            </a:r>
            <a:endParaRPr sz="2800">
              <a:latin typeface="Varela Round"/>
              <a:ea typeface="Varela Round"/>
              <a:cs typeface="Varela Round"/>
              <a:sym typeface="Varela Round"/>
            </a:endParaRPr>
          </a:p>
        </p:txBody>
      </p:sp>
      <p:cxnSp>
        <p:nvCxnSpPr>
          <p:cNvPr id="319" name="Shape 319"/>
          <p:cNvCxnSpPr/>
          <p:nvPr/>
        </p:nvCxnSpPr>
        <p:spPr>
          <a:xfrm>
            <a:off x="4671050" y="1219200"/>
            <a:ext cx="0" cy="3733800"/>
          </a:xfrm>
          <a:prstGeom prst="straightConnector1">
            <a:avLst/>
          </a:prstGeom>
          <a:noFill/>
          <a:ln w="9525" cap="flat" cmpd="sng">
            <a:solidFill>
              <a:schemeClr val="dk2"/>
            </a:solidFill>
            <a:prstDash val="solid"/>
            <a:round/>
            <a:headEnd type="none" w="med" len="med"/>
            <a:tailEnd type="none" w="med" len="med"/>
          </a:ln>
        </p:spPr>
      </p:cxnSp>
      <p:sp>
        <p:nvSpPr>
          <p:cNvPr id="320" name="Shape 320"/>
          <p:cNvSpPr txBox="1"/>
          <p:nvPr/>
        </p:nvSpPr>
        <p:spPr>
          <a:xfrm>
            <a:off x="984975" y="1287775"/>
            <a:ext cx="3101400" cy="32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t>Nền tảng Windows</a:t>
            </a:r>
            <a:endParaRPr b="1"/>
          </a:p>
        </p:txBody>
      </p:sp>
      <p:sp>
        <p:nvSpPr>
          <p:cNvPr id="321" name="Shape 321"/>
          <p:cNvSpPr txBox="1"/>
          <p:nvPr/>
        </p:nvSpPr>
        <p:spPr>
          <a:xfrm>
            <a:off x="5341625" y="1287775"/>
            <a:ext cx="3101400" cy="32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t>Nền tảng Linux</a:t>
            </a:r>
            <a:endParaRPr b="1"/>
          </a:p>
        </p:txBody>
      </p:sp>
      <p:sp>
        <p:nvSpPr>
          <p:cNvPr id="322" name="Shape 322"/>
          <p:cNvSpPr txBox="1"/>
          <p:nvPr/>
        </p:nvSpPr>
        <p:spPr>
          <a:xfrm>
            <a:off x="617475" y="1707925"/>
            <a:ext cx="3836400" cy="26406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GB"/>
              <a:t>Yêu cầu: </a:t>
            </a:r>
            <a:endParaRPr/>
          </a:p>
          <a:p>
            <a:pPr marL="457200" lvl="0" indent="-317500" rtl="0">
              <a:spcBef>
                <a:spcPts val="0"/>
              </a:spcBef>
              <a:spcAft>
                <a:spcPts val="0"/>
              </a:spcAft>
              <a:buSzPts val="1400"/>
              <a:buChar char="+"/>
            </a:pPr>
            <a:r>
              <a:rPr lang="en-GB"/>
              <a:t>Cần phải cài đặt trước các dịch vụ DNS, DHCP, Active Directory.. Và tiến hành join domain user máy Client để Server xác định người dùng cần truy nhập từ xa.</a:t>
            </a:r>
            <a:endParaRPr/>
          </a:p>
          <a:p>
            <a:pPr marL="457200" lvl="0" indent="-317500" rtl="0">
              <a:spcBef>
                <a:spcPts val="0"/>
              </a:spcBef>
              <a:spcAft>
                <a:spcPts val="0"/>
              </a:spcAft>
              <a:buSzPts val="1400"/>
              <a:buChar char="+"/>
            </a:pPr>
            <a:r>
              <a:rPr lang="en-GB"/>
              <a:t>Sử dụng dịch vụ Remote Desktop, hoặc Remote Access để thực hiện việc truy nhập từ xa.</a:t>
            </a:r>
            <a:endParaRPr/>
          </a:p>
          <a:p>
            <a:pPr marL="457200" lvl="0" indent="-317500">
              <a:spcBef>
                <a:spcPts val="0"/>
              </a:spcBef>
              <a:spcAft>
                <a:spcPts val="0"/>
              </a:spcAft>
              <a:buSzPts val="1400"/>
              <a:buChar char="+"/>
            </a:pPr>
            <a:r>
              <a:rPr lang="en-GB"/>
              <a:t>Việc cài đặt được thực hiện qua giao diện đồ hoạ.</a:t>
            </a:r>
            <a:endParaRPr/>
          </a:p>
        </p:txBody>
      </p:sp>
      <p:sp>
        <p:nvSpPr>
          <p:cNvPr id="323" name="Shape 323"/>
          <p:cNvSpPr txBox="1"/>
          <p:nvPr/>
        </p:nvSpPr>
        <p:spPr>
          <a:xfrm>
            <a:off x="4992425" y="1694800"/>
            <a:ext cx="3902100" cy="26406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GB"/>
              <a:t>Yêu cầu:</a:t>
            </a:r>
            <a:endParaRPr/>
          </a:p>
          <a:p>
            <a:pPr marL="457200" lvl="0" indent="-317500" rtl="0">
              <a:spcBef>
                <a:spcPts val="0"/>
              </a:spcBef>
              <a:spcAft>
                <a:spcPts val="0"/>
              </a:spcAft>
              <a:buSzPts val="1400"/>
              <a:buChar char="+"/>
            </a:pPr>
            <a:r>
              <a:rPr lang="en-GB"/>
              <a:t>Không nhất thiết phải cài đặt trước các dịch vụ DNS, DHCP.</a:t>
            </a:r>
            <a:endParaRPr/>
          </a:p>
          <a:p>
            <a:pPr marL="0" lvl="0" indent="0" rtl="0">
              <a:spcBef>
                <a:spcPts val="0"/>
              </a:spcBef>
              <a:spcAft>
                <a:spcPts val="0"/>
              </a:spcAft>
              <a:buNone/>
            </a:pPr>
            <a:endParaRPr/>
          </a:p>
          <a:p>
            <a:pPr marL="0" lvl="0" indent="0" rtl="0">
              <a:spcBef>
                <a:spcPts val="0"/>
              </a:spcBef>
              <a:spcAft>
                <a:spcPts val="0"/>
              </a:spcAft>
              <a:buNone/>
            </a:pPr>
            <a:endParaRPr/>
          </a:p>
          <a:p>
            <a:pPr marL="0" lvl="0" indent="0" rtl="0">
              <a:spcBef>
                <a:spcPts val="0"/>
              </a:spcBef>
              <a:spcAft>
                <a:spcPts val="0"/>
              </a:spcAft>
              <a:buNone/>
            </a:pPr>
            <a:endParaRPr/>
          </a:p>
          <a:p>
            <a:pPr marL="457200" lvl="0" indent="-317500" rtl="0">
              <a:spcBef>
                <a:spcPts val="0"/>
              </a:spcBef>
              <a:spcAft>
                <a:spcPts val="0"/>
              </a:spcAft>
              <a:buSzPts val="1400"/>
              <a:buChar char="+"/>
            </a:pPr>
            <a:r>
              <a:rPr lang="en-GB"/>
              <a:t>Sử dụng dịch vụ Telnet hoặc SSH để thực hiện việc truy nhập từ xa.</a:t>
            </a:r>
            <a:endParaRPr/>
          </a:p>
          <a:p>
            <a:pPr marL="0" lvl="0" indent="0" rtl="0">
              <a:spcBef>
                <a:spcPts val="0"/>
              </a:spcBef>
              <a:spcAft>
                <a:spcPts val="0"/>
              </a:spcAft>
              <a:buNone/>
            </a:pPr>
            <a:endParaRPr/>
          </a:p>
          <a:p>
            <a:pPr marL="457200" lvl="0" indent="-317500">
              <a:spcBef>
                <a:spcPts val="0"/>
              </a:spcBef>
              <a:spcAft>
                <a:spcPts val="0"/>
              </a:spcAft>
              <a:buSzPts val="1400"/>
              <a:buChar char="+"/>
            </a:pPr>
            <a:r>
              <a:rPr lang="en-GB"/>
              <a:t>Việc cài đặt sẽ dựa chủ yếu trên giao diện dòng lệnh.</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Shape 328"/>
          <p:cNvSpPr txBox="1">
            <a:spLocks noGrp="1"/>
          </p:cNvSpPr>
          <p:nvPr>
            <p:ph type="ctrTitle"/>
          </p:nvPr>
        </p:nvSpPr>
        <p:spPr>
          <a:xfrm>
            <a:off x="691500" y="690125"/>
            <a:ext cx="3492000" cy="57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2800">
                <a:latin typeface="Varela Round"/>
                <a:ea typeface="Varela Round"/>
                <a:cs typeface="Varela Round"/>
                <a:sym typeface="Varela Round"/>
              </a:rPr>
              <a:t>Cài đặt</a:t>
            </a:r>
            <a:endParaRPr sz="2800">
              <a:latin typeface="Varela Round"/>
              <a:ea typeface="Varela Round"/>
              <a:cs typeface="Varela Round"/>
              <a:sym typeface="Varela Round"/>
            </a:endParaRPr>
          </a:p>
        </p:txBody>
      </p:sp>
      <p:cxnSp>
        <p:nvCxnSpPr>
          <p:cNvPr id="329" name="Shape 329"/>
          <p:cNvCxnSpPr/>
          <p:nvPr/>
        </p:nvCxnSpPr>
        <p:spPr>
          <a:xfrm>
            <a:off x="4907525" y="1102300"/>
            <a:ext cx="0" cy="3733800"/>
          </a:xfrm>
          <a:prstGeom prst="straightConnector1">
            <a:avLst/>
          </a:prstGeom>
          <a:noFill/>
          <a:ln w="9525" cap="flat" cmpd="sng">
            <a:solidFill>
              <a:schemeClr val="dk2"/>
            </a:solidFill>
            <a:prstDash val="solid"/>
            <a:round/>
            <a:headEnd type="none" w="med" len="med"/>
            <a:tailEnd type="none" w="med" len="med"/>
          </a:ln>
        </p:spPr>
      </p:cxnSp>
      <p:sp>
        <p:nvSpPr>
          <p:cNvPr id="330" name="Shape 330"/>
          <p:cNvSpPr txBox="1"/>
          <p:nvPr/>
        </p:nvSpPr>
        <p:spPr>
          <a:xfrm>
            <a:off x="984975" y="1287775"/>
            <a:ext cx="3101400" cy="32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t>Nền tảng Windows</a:t>
            </a:r>
            <a:endParaRPr b="1"/>
          </a:p>
        </p:txBody>
      </p:sp>
      <p:sp>
        <p:nvSpPr>
          <p:cNvPr id="331" name="Shape 331"/>
          <p:cNvSpPr txBox="1"/>
          <p:nvPr/>
        </p:nvSpPr>
        <p:spPr>
          <a:xfrm>
            <a:off x="5341625" y="1287775"/>
            <a:ext cx="3101400" cy="32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t>Nền tảng Linux</a:t>
            </a:r>
            <a:endParaRPr b="1"/>
          </a:p>
        </p:txBody>
      </p:sp>
      <p:sp>
        <p:nvSpPr>
          <p:cNvPr id="332" name="Shape 332"/>
          <p:cNvSpPr txBox="1"/>
          <p:nvPr/>
        </p:nvSpPr>
        <p:spPr>
          <a:xfrm>
            <a:off x="423300" y="1528450"/>
            <a:ext cx="3836400" cy="838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a:t>Các thao tác cài đặt như join domain của người dùng, add Group và User,.. Cần phải được thực hiện trực tiếp ngay trên máy chủ. </a:t>
            </a:r>
            <a:endParaRPr/>
          </a:p>
        </p:txBody>
      </p:sp>
      <p:sp>
        <p:nvSpPr>
          <p:cNvPr id="333" name="Shape 333"/>
          <p:cNvSpPr txBox="1"/>
          <p:nvPr/>
        </p:nvSpPr>
        <p:spPr>
          <a:xfrm>
            <a:off x="5005575" y="1528450"/>
            <a:ext cx="4007100" cy="17166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GB"/>
              <a:t>Thao tác cài đặt gói mở rộng openSSH-Server và openSSH-Client được thực hiện bằng câu lệnh </a:t>
            </a:r>
            <a:r>
              <a:rPr lang="en-GB" i="1"/>
              <a:t># sudo</a:t>
            </a:r>
            <a:r>
              <a:rPr lang="en-GB"/>
              <a:t> trên máy Server để tạo môi trường kết nối.</a:t>
            </a:r>
            <a:endParaRPr/>
          </a:p>
          <a:p>
            <a:pPr marL="457200" lvl="0" indent="-317500" rtl="0">
              <a:spcBef>
                <a:spcPts val="0"/>
              </a:spcBef>
              <a:spcAft>
                <a:spcPts val="0"/>
              </a:spcAft>
              <a:buSzPts val="1400"/>
              <a:buChar char="●"/>
            </a:pPr>
            <a:r>
              <a:rPr lang="en-GB"/>
              <a:t>Việc tạo key bảo mật được thực hiện trên máy Client và sau đó được chép vào máy chủ ngay trực tiếp qua mạng.</a:t>
            </a:r>
            <a:endParaRPr/>
          </a:p>
        </p:txBody>
      </p:sp>
      <p:pic>
        <p:nvPicPr>
          <p:cNvPr id="334" name="Shape 334"/>
          <p:cNvPicPr preferRelativeResize="0"/>
          <p:nvPr/>
        </p:nvPicPr>
        <p:blipFill>
          <a:blip r:embed="rId3">
            <a:alphaModFix/>
          </a:blip>
          <a:stretch>
            <a:fillRect/>
          </a:stretch>
        </p:blipFill>
        <p:spPr>
          <a:xfrm>
            <a:off x="74012" y="2290450"/>
            <a:ext cx="4833524" cy="2686850"/>
          </a:xfrm>
          <a:prstGeom prst="rect">
            <a:avLst/>
          </a:prstGeom>
          <a:noFill/>
          <a:ln>
            <a:noFill/>
          </a:ln>
        </p:spPr>
      </p:pic>
      <p:pic>
        <p:nvPicPr>
          <p:cNvPr id="335" name="Shape 335"/>
          <p:cNvPicPr preferRelativeResize="0"/>
          <p:nvPr/>
        </p:nvPicPr>
        <p:blipFill>
          <a:blip r:embed="rId4">
            <a:alphaModFix/>
          </a:blip>
          <a:stretch>
            <a:fillRect/>
          </a:stretch>
        </p:blipFill>
        <p:spPr>
          <a:xfrm>
            <a:off x="4958800" y="3182725"/>
            <a:ext cx="4185200" cy="1484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Shape 340"/>
          <p:cNvSpPr txBox="1">
            <a:spLocks noGrp="1"/>
          </p:cNvSpPr>
          <p:nvPr>
            <p:ph type="ctrTitle"/>
          </p:nvPr>
        </p:nvSpPr>
        <p:spPr>
          <a:xfrm>
            <a:off x="691500" y="690125"/>
            <a:ext cx="3492000" cy="57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2800">
                <a:latin typeface="Varela Round"/>
                <a:ea typeface="Varela Round"/>
                <a:cs typeface="Varela Round"/>
                <a:sym typeface="Varela Round"/>
              </a:rPr>
              <a:t>Sử dụng</a:t>
            </a:r>
            <a:endParaRPr sz="2800">
              <a:latin typeface="Varela Round"/>
              <a:ea typeface="Varela Round"/>
              <a:cs typeface="Varela Round"/>
              <a:sym typeface="Varela Round"/>
            </a:endParaRPr>
          </a:p>
        </p:txBody>
      </p:sp>
      <p:cxnSp>
        <p:nvCxnSpPr>
          <p:cNvPr id="341" name="Shape 341"/>
          <p:cNvCxnSpPr/>
          <p:nvPr/>
        </p:nvCxnSpPr>
        <p:spPr>
          <a:xfrm>
            <a:off x="4671050" y="1219200"/>
            <a:ext cx="0" cy="3733800"/>
          </a:xfrm>
          <a:prstGeom prst="straightConnector1">
            <a:avLst/>
          </a:prstGeom>
          <a:noFill/>
          <a:ln w="9525" cap="flat" cmpd="sng">
            <a:solidFill>
              <a:schemeClr val="dk2"/>
            </a:solidFill>
            <a:prstDash val="solid"/>
            <a:round/>
            <a:headEnd type="none" w="med" len="med"/>
            <a:tailEnd type="none" w="med" len="med"/>
          </a:ln>
        </p:spPr>
      </p:cxnSp>
      <p:sp>
        <p:nvSpPr>
          <p:cNvPr id="342" name="Shape 342"/>
          <p:cNvSpPr txBox="1"/>
          <p:nvPr/>
        </p:nvSpPr>
        <p:spPr>
          <a:xfrm>
            <a:off x="984975" y="1211575"/>
            <a:ext cx="3101400" cy="32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t>Nền tảng Windows</a:t>
            </a:r>
            <a:endParaRPr b="1"/>
          </a:p>
        </p:txBody>
      </p:sp>
      <p:sp>
        <p:nvSpPr>
          <p:cNvPr id="343" name="Shape 343"/>
          <p:cNvSpPr txBox="1"/>
          <p:nvPr/>
        </p:nvSpPr>
        <p:spPr>
          <a:xfrm>
            <a:off x="5341625" y="1211575"/>
            <a:ext cx="3101400" cy="32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t>Nền tảng Linux</a:t>
            </a:r>
            <a:endParaRPr b="1"/>
          </a:p>
        </p:txBody>
      </p:sp>
      <p:sp>
        <p:nvSpPr>
          <p:cNvPr id="344" name="Shape 344"/>
          <p:cNvSpPr txBox="1"/>
          <p:nvPr/>
        </p:nvSpPr>
        <p:spPr>
          <a:xfrm>
            <a:off x="255750" y="1455475"/>
            <a:ext cx="4269600" cy="1848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a:t>Người dùng sẽ có thể làm việc với máy Windows Server với các thao tác giao diện đồ hoạ như kéo thả, click chuột như đang sử dụng trực tiếp, nhưng chỉ thực hiện được trên máy Client sử dụng nền tảng Windows.</a:t>
            </a:r>
            <a:endParaRPr/>
          </a:p>
        </p:txBody>
      </p:sp>
      <p:sp>
        <p:nvSpPr>
          <p:cNvPr id="345" name="Shape 345"/>
          <p:cNvSpPr txBox="1"/>
          <p:nvPr/>
        </p:nvSpPr>
        <p:spPr>
          <a:xfrm>
            <a:off x="4816750" y="1455475"/>
            <a:ext cx="4198500" cy="2640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a:t>Người dùng sẽ chỉ có thể làm việc với máy Linux Server với các thao tác dòng lệnh. Tuy vậy, máy Client có thể là nền tảng Windows (dùng PuTTY) hoặc Linux (dùng câu lệnh SSH) đều có thể sử dụng được.</a:t>
            </a:r>
            <a:endParaRPr/>
          </a:p>
        </p:txBody>
      </p:sp>
      <p:pic>
        <p:nvPicPr>
          <p:cNvPr id="346" name="Shape 346"/>
          <p:cNvPicPr preferRelativeResize="0"/>
          <p:nvPr/>
        </p:nvPicPr>
        <p:blipFill>
          <a:blip r:embed="rId3">
            <a:alphaModFix/>
          </a:blip>
          <a:stretch>
            <a:fillRect/>
          </a:stretch>
        </p:blipFill>
        <p:spPr>
          <a:xfrm>
            <a:off x="74200" y="2607275"/>
            <a:ext cx="4497800" cy="2471600"/>
          </a:xfrm>
          <a:prstGeom prst="rect">
            <a:avLst/>
          </a:prstGeom>
          <a:noFill/>
          <a:ln>
            <a:noFill/>
          </a:ln>
        </p:spPr>
      </p:pic>
      <p:pic>
        <p:nvPicPr>
          <p:cNvPr id="347" name="Shape 347"/>
          <p:cNvPicPr preferRelativeResize="0"/>
          <p:nvPr/>
        </p:nvPicPr>
        <p:blipFill>
          <a:blip r:embed="rId4">
            <a:alphaModFix/>
          </a:blip>
          <a:stretch>
            <a:fillRect/>
          </a:stretch>
        </p:blipFill>
        <p:spPr>
          <a:xfrm>
            <a:off x="4770100" y="2607275"/>
            <a:ext cx="4316250" cy="2471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Shape 352"/>
          <p:cNvSpPr txBox="1">
            <a:spLocks noGrp="1"/>
          </p:cNvSpPr>
          <p:nvPr>
            <p:ph type="ctrTitle"/>
          </p:nvPr>
        </p:nvSpPr>
        <p:spPr>
          <a:xfrm>
            <a:off x="677275" y="739875"/>
            <a:ext cx="3492000" cy="57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2300">
                <a:solidFill>
                  <a:srgbClr val="CC0000"/>
                </a:solidFill>
                <a:latin typeface="Arial"/>
                <a:ea typeface="Arial"/>
                <a:cs typeface="Arial"/>
                <a:sym typeface="Arial"/>
              </a:rPr>
              <a:t>Kết luận</a:t>
            </a:r>
            <a:endParaRPr sz="3400">
              <a:latin typeface="Varela Round"/>
              <a:ea typeface="Varela Round"/>
              <a:cs typeface="Varela Round"/>
              <a:sym typeface="Varela Round"/>
            </a:endParaRPr>
          </a:p>
        </p:txBody>
      </p:sp>
      <p:sp>
        <p:nvSpPr>
          <p:cNvPr id="353" name="Shape 353"/>
          <p:cNvSpPr txBox="1"/>
          <p:nvPr/>
        </p:nvSpPr>
        <p:spPr>
          <a:xfrm>
            <a:off x="603875" y="1406650"/>
            <a:ext cx="8248200" cy="3488400"/>
          </a:xfrm>
          <a:prstGeom prst="rect">
            <a:avLst/>
          </a:prstGeom>
          <a:noFill/>
          <a:ln>
            <a:noFill/>
          </a:ln>
        </p:spPr>
        <p:txBody>
          <a:bodyPr spcFirstLastPara="1" wrap="square" lIns="91425" tIns="91425" rIns="91425" bIns="91425" anchor="t" anchorCtr="0">
            <a:noAutofit/>
          </a:bodyPr>
          <a:lstStyle/>
          <a:p>
            <a:pPr marL="457200" lvl="0" indent="-317500" rtl="0">
              <a:lnSpc>
                <a:spcPct val="100000"/>
              </a:lnSpc>
              <a:spcBef>
                <a:spcPts val="0"/>
              </a:spcBef>
              <a:spcAft>
                <a:spcPts val="0"/>
              </a:spcAft>
              <a:buSzPts val="1400"/>
              <a:buChar char="-"/>
            </a:pPr>
            <a:r>
              <a:rPr lang="en-GB"/>
              <a:t>Việc cài đặt và sử dụng dịch vụ truy nhập từ xa trên Windows Server tuy có nhiều thao tác hơn nhưng cũng tương đối dễ dàng với giao diện đồ hoạ. </a:t>
            </a:r>
            <a:endParaRPr/>
          </a:p>
          <a:p>
            <a:pPr marL="457200" lvl="0" indent="457200" rtl="0">
              <a:spcBef>
                <a:spcPts val="0"/>
              </a:spcBef>
              <a:spcAft>
                <a:spcPts val="0"/>
              </a:spcAft>
              <a:buNone/>
            </a:pPr>
            <a:r>
              <a:rPr lang="en-GB"/>
              <a:t>-&gt; Sẽ phù hợp cho người dùng không có nhiều kinh nghiệm.</a:t>
            </a:r>
            <a:endParaRPr/>
          </a:p>
          <a:p>
            <a:pPr marL="457200" lvl="0" indent="0" rtl="0">
              <a:spcBef>
                <a:spcPts val="0"/>
              </a:spcBef>
              <a:spcAft>
                <a:spcPts val="0"/>
              </a:spcAft>
              <a:buNone/>
            </a:pPr>
            <a:r>
              <a:rPr lang="en-GB"/>
              <a:t>Tuy vậy, tính linh hoạt của Windows Server không được cao khi không hỗ trợ nền tảng nằm ngoài của máy client, nếu có thì vẫn còn tương đối hạn chế.</a:t>
            </a:r>
            <a:endParaRPr/>
          </a:p>
          <a:p>
            <a:pPr marL="0" lvl="0" indent="0" rtl="0">
              <a:spcBef>
                <a:spcPts val="0"/>
              </a:spcBef>
              <a:spcAft>
                <a:spcPts val="0"/>
              </a:spcAft>
              <a:buNone/>
            </a:pPr>
            <a:endParaRPr/>
          </a:p>
          <a:p>
            <a:pPr marL="0" lvl="0" indent="0" rtl="0">
              <a:spcBef>
                <a:spcPts val="0"/>
              </a:spcBef>
              <a:spcAft>
                <a:spcPts val="0"/>
              </a:spcAft>
              <a:buNone/>
            </a:pPr>
            <a:endParaRPr/>
          </a:p>
          <a:p>
            <a:pPr marL="0" lvl="0" indent="0" rtl="0">
              <a:spcBef>
                <a:spcPts val="0"/>
              </a:spcBef>
              <a:spcAft>
                <a:spcPts val="0"/>
              </a:spcAft>
              <a:buNone/>
            </a:pPr>
            <a:endParaRPr/>
          </a:p>
          <a:p>
            <a:pPr marL="457200" lvl="0" indent="-317500" rtl="0">
              <a:spcBef>
                <a:spcPts val="0"/>
              </a:spcBef>
              <a:spcAft>
                <a:spcPts val="0"/>
              </a:spcAft>
              <a:buSzPts val="1400"/>
              <a:buChar char="-"/>
            </a:pPr>
            <a:r>
              <a:rPr lang="en-GB"/>
              <a:t>Việc cài đặt và sử dụng dịch vụ truy nhập từ xa trên Linux không có nhiều bước nhưng cần một sự hiểu biết về thao tác với dòng lệnh tương đối.</a:t>
            </a:r>
            <a:endParaRPr/>
          </a:p>
          <a:p>
            <a:pPr marL="0" lvl="0" indent="0" rtl="0">
              <a:spcBef>
                <a:spcPts val="0"/>
              </a:spcBef>
              <a:spcAft>
                <a:spcPts val="0"/>
              </a:spcAft>
              <a:buNone/>
            </a:pPr>
            <a:r>
              <a:rPr lang="en-GB"/>
              <a:t>		-&gt; Sẽ phù hợp hơn cho người dùng có kinh nghiệm thao tác shell.</a:t>
            </a:r>
            <a:endParaRPr/>
          </a:p>
          <a:p>
            <a:pPr marL="457200" lvl="0" indent="0" rtl="0">
              <a:spcBef>
                <a:spcPts val="0"/>
              </a:spcBef>
              <a:spcAft>
                <a:spcPts val="0"/>
              </a:spcAft>
              <a:buNone/>
            </a:pPr>
            <a:r>
              <a:rPr lang="en-GB"/>
              <a:t>Tính linh hoạt của Linux tốt hơn khi có thể cho phép Client là máy Windows hoặc Linux truy nhập từ xa máy Server. Đồng thời, do tính mở của Linux nên việc được hỗ trợ khắc phục lỗi sẽ nhanh hơn và tính an toàn cũng sẽ cao hơn so với Windows.</a:t>
            </a:r>
            <a:endParaRPr/>
          </a:p>
          <a:p>
            <a:pPr marL="0" lvl="0" indent="45720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ctrTitle"/>
          </p:nvPr>
        </p:nvSpPr>
        <p:spPr>
          <a:xfrm>
            <a:off x="729450" y="1322450"/>
            <a:ext cx="7688100" cy="873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3000">
                <a:latin typeface="Roboto"/>
                <a:ea typeface="Roboto"/>
                <a:cs typeface="Roboto"/>
                <a:sym typeface="Roboto"/>
              </a:rPr>
              <a:t>Dịch vụ DNS và DHCP </a:t>
            </a:r>
            <a:endParaRPr sz="3000">
              <a:latin typeface="Roboto"/>
              <a:ea typeface="Roboto"/>
              <a:cs typeface="Roboto"/>
              <a:sym typeface="Roboto"/>
            </a:endParaRPr>
          </a:p>
        </p:txBody>
      </p:sp>
      <p:pic>
        <p:nvPicPr>
          <p:cNvPr id="144" name="Shape 144"/>
          <p:cNvPicPr preferRelativeResize="0"/>
          <p:nvPr/>
        </p:nvPicPr>
        <p:blipFill>
          <a:blip r:embed="rId3">
            <a:alphaModFix/>
          </a:blip>
          <a:stretch>
            <a:fillRect/>
          </a:stretch>
        </p:blipFill>
        <p:spPr>
          <a:xfrm>
            <a:off x="1597075" y="2008075"/>
            <a:ext cx="6212125" cy="29794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Shape 358"/>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Cài đặt và quản trị web server</a:t>
            </a:r>
            <a:endParaRPr/>
          </a:p>
        </p:txBody>
      </p:sp>
      <p:pic>
        <p:nvPicPr>
          <p:cNvPr id="359" name="Shape 359"/>
          <p:cNvPicPr preferRelativeResize="0"/>
          <p:nvPr/>
        </p:nvPicPr>
        <p:blipFill>
          <a:blip r:embed="rId3">
            <a:alphaModFix/>
          </a:blip>
          <a:stretch>
            <a:fillRect/>
          </a:stretch>
        </p:blipFill>
        <p:spPr>
          <a:xfrm>
            <a:off x="1195075" y="2262275"/>
            <a:ext cx="6753849" cy="23524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Shape 364"/>
          <p:cNvSpPr txBox="1">
            <a:spLocks noGrp="1"/>
          </p:cNvSpPr>
          <p:nvPr>
            <p:ph type="ctrTitle"/>
          </p:nvPr>
        </p:nvSpPr>
        <p:spPr>
          <a:xfrm>
            <a:off x="727950" y="460500"/>
            <a:ext cx="7688100" cy="1664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Cài đặt</a:t>
            </a:r>
            <a:endParaRPr/>
          </a:p>
        </p:txBody>
      </p:sp>
      <p:sp>
        <p:nvSpPr>
          <p:cNvPr id="365" name="Shape 365"/>
          <p:cNvSpPr txBox="1">
            <a:spLocks noGrp="1"/>
          </p:cNvSpPr>
          <p:nvPr>
            <p:ph type="subTitle" idx="1"/>
          </p:nvPr>
        </p:nvSpPr>
        <p:spPr>
          <a:xfrm>
            <a:off x="727952" y="1321800"/>
            <a:ext cx="7688100" cy="5412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Clr>
                <a:srgbClr val="000000"/>
              </a:buClr>
              <a:buSzPts val="1800"/>
              <a:buFont typeface="Arial"/>
              <a:buChar char="-"/>
            </a:pPr>
            <a:r>
              <a:rPr lang="en-GB" sz="1800" b="1">
                <a:solidFill>
                  <a:srgbClr val="000000"/>
                </a:solidFill>
                <a:latin typeface="Arial"/>
                <a:ea typeface="Arial"/>
                <a:cs typeface="Arial"/>
                <a:sym typeface="Arial"/>
              </a:rPr>
              <a:t>Đều sử dụng port 80 trên cả môi trường</a:t>
            </a:r>
            <a:endParaRPr sz="1800" b="1">
              <a:solidFill>
                <a:srgbClr val="000000"/>
              </a:solidFill>
              <a:latin typeface="Arial"/>
              <a:ea typeface="Arial"/>
              <a:cs typeface="Arial"/>
              <a:sym typeface="Arial"/>
            </a:endParaRPr>
          </a:p>
          <a:p>
            <a:pPr marL="0" lvl="0" indent="0" rtl="0">
              <a:spcBef>
                <a:spcPts val="0"/>
              </a:spcBef>
              <a:spcAft>
                <a:spcPts val="0"/>
              </a:spcAft>
              <a:buNone/>
            </a:pPr>
            <a:endParaRPr/>
          </a:p>
        </p:txBody>
      </p:sp>
      <p:pic>
        <p:nvPicPr>
          <p:cNvPr id="366" name="Shape 366"/>
          <p:cNvPicPr preferRelativeResize="0"/>
          <p:nvPr/>
        </p:nvPicPr>
        <p:blipFill>
          <a:blip r:embed="rId3">
            <a:alphaModFix/>
          </a:blip>
          <a:stretch>
            <a:fillRect/>
          </a:stretch>
        </p:blipFill>
        <p:spPr>
          <a:xfrm>
            <a:off x="3215250" y="1938450"/>
            <a:ext cx="2713500" cy="271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Shape 371"/>
          <p:cNvSpPr txBox="1"/>
          <p:nvPr/>
        </p:nvSpPr>
        <p:spPr>
          <a:xfrm>
            <a:off x="847825" y="1893475"/>
            <a:ext cx="2190300" cy="3189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b="1"/>
          </a:p>
        </p:txBody>
      </p:sp>
      <p:sp>
        <p:nvSpPr>
          <p:cNvPr id="372" name="Shape 372"/>
          <p:cNvSpPr txBox="1"/>
          <p:nvPr/>
        </p:nvSpPr>
        <p:spPr>
          <a:xfrm>
            <a:off x="904350" y="1427175"/>
            <a:ext cx="1611000" cy="748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73" name="Shape 373"/>
          <p:cNvSpPr txBox="1"/>
          <p:nvPr/>
        </p:nvSpPr>
        <p:spPr>
          <a:xfrm>
            <a:off x="127175" y="1271750"/>
            <a:ext cx="4451100" cy="855900"/>
          </a:xfrm>
          <a:prstGeom prst="rect">
            <a:avLst/>
          </a:prstGeom>
          <a:noFill/>
          <a:ln>
            <a:noFill/>
          </a:ln>
        </p:spPr>
        <p:txBody>
          <a:bodyPr spcFirstLastPara="1" wrap="square" lIns="91425" tIns="91425" rIns="91425" bIns="91425" anchor="t" anchorCtr="0">
            <a:noAutofit/>
          </a:bodyPr>
          <a:lstStyle/>
          <a:p>
            <a:pPr marL="457200" lvl="0" indent="-317500">
              <a:spcBef>
                <a:spcPts val="0"/>
              </a:spcBef>
              <a:spcAft>
                <a:spcPts val="0"/>
              </a:spcAft>
              <a:buSzPts val="1400"/>
              <a:buChar char="-"/>
            </a:pPr>
            <a:r>
              <a:rPr lang="en-GB" b="1"/>
              <a:t>Windows : Web Server - Information internet Services</a:t>
            </a:r>
            <a:endParaRPr b="1"/>
          </a:p>
          <a:p>
            <a:pPr marL="457200" lvl="0" indent="-317500" rtl="0">
              <a:spcBef>
                <a:spcPts val="0"/>
              </a:spcBef>
              <a:spcAft>
                <a:spcPts val="0"/>
              </a:spcAft>
              <a:buSzPts val="1400"/>
              <a:buChar char="-"/>
            </a:pPr>
            <a:r>
              <a:rPr lang="en-GB" b="1"/>
              <a:t>Giao diện thân thiện ,mã nguồn đóng.</a:t>
            </a:r>
            <a:endParaRPr b="1"/>
          </a:p>
          <a:p>
            <a:pPr marL="457200" lvl="0" indent="-317500" rtl="0">
              <a:spcBef>
                <a:spcPts val="0"/>
              </a:spcBef>
              <a:spcAft>
                <a:spcPts val="0"/>
              </a:spcAft>
              <a:buSzPts val="1400"/>
              <a:buChar char="-"/>
            </a:pPr>
            <a:r>
              <a:rPr lang="en-GB" b="1"/>
              <a:t>FIle cấu trúc thư mục ngầm định: mysite/index.htm</a:t>
            </a:r>
            <a:endParaRPr b="1"/>
          </a:p>
        </p:txBody>
      </p:sp>
      <p:sp>
        <p:nvSpPr>
          <p:cNvPr id="374" name="Shape 374"/>
          <p:cNvSpPr txBox="1"/>
          <p:nvPr/>
        </p:nvSpPr>
        <p:spPr>
          <a:xfrm>
            <a:off x="4804375" y="1271750"/>
            <a:ext cx="4451100" cy="8559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GB" b="1"/>
              <a:t>Linux : Web Server - Apache2</a:t>
            </a:r>
            <a:endParaRPr b="1"/>
          </a:p>
          <a:p>
            <a:pPr marL="457200" lvl="0" indent="-317500" rtl="0">
              <a:spcBef>
                <a:spcPts val="0"/>
              </a:spcBef>
              <a:spcAft>
                <a:spcPts val="0"/>
              </a:spcAft>
              <a:buSzPts val="1400"/>
              <a:buChar char="-"/>
            </a:pPr>
            <a:r>
              <a:rPr lang="en-GB" b="1"/>
              <a:t>Gõ lệnh: sudo apt - get install apache2</a:t>
            </a:r>
            <a:endParaRPr b="1"/>
          </a:p>
          <a:p>
            <a:pPr marL="457200" lvl="0" indent="-317500" rtl="0">
              <a:spcBef>
                <a:spcPts val="0"/>
              </a:spcBef>
              <a:spcAft>
                <a:spcPts val="0"/>
              </a:spcAft>
              <a:buSzPts val="1400"/>
              <a:buChar char="-"/>
            </a:pPr>
            <a:r>
              <a:rPr lang="en-GB" b="1"/>
              <a:t>Sử dụng các câu lệnh, mã nguồn mở.</a:t>
            </a:r>
            <a:endParaRPr b="1"/>
          </a:p>
          <a:p>
            <a:pPr marL="457200" lvl="0" indent="-317500" rtl="0">
              <a:spcBef>
                <a:spcPts val="0"/>
              </a:spcBef>
              <a:spcAft>
                <a:spcPts val="0"/>
              </a:spcAft>
              <a:buSzPts val="1400"/>
              <a:buChar char="-"/>
            </a:pPr>
            <a:r>
              <a:rPr lang="en-GB" b="1"/>
              <a:t>mysite/my_sub_directory</a:t>
            </a:r>
            <a:endParaRPr b="1"/>
          </a:p>
        </p:txBody>
      </p:sp>
      <p:pic>
        <p:nvPicPr>
          <p:cNvPr id="375" name="Shape 375"/>
          <p:cNvPicPr preferRelativeResize="0"/>
          <p:nvPr/>
        </p:nvPicPr>
        <p:blipFill>
          <a:blip r:embed="rId3">
            <a:alphaModFix/>
          </a:blip>
          <a:stretch>
            <a:fillRect/>
          </a:stretch>
        </p:blipFill>
        <p:spPr>
          <a:xfrm>
            <a:off x="127175" y="2433150"/>
            <a:ext cx="5016325" cy="2673750"/>
          </a:xfrm>
          <a:prstGeom prst="rect">
            <a:avLst/>
          </a:prstGeom>
          <a:noFill/>
          <a:ln>
            <a:noFill/>
          </a:ln>
        </p:spPr>
      </p:pic>
      <p:pic>
        <p:nvPicPr>
          <p:cNvPr id="376" name="Shape 376"/>
          <p:cNvPicPr preferRelativeResize="0"/>
          <p:nvPr/>
        </p:nvPicPr>
        <p:blipFill>
          <a:blip r:embed="rId4">
            <a:alphaModFix/>
          </a:blip>
          <a:stretch>
            <a:fillRect/>
          </a:stretch>
        </p:blipFill>
        <p:spPr>
          <a:xfrm>
            <a:off x="5308350" y="2458413"/>
            <a:ext cx="3695699" cy="2623225"/>
          </a:xfrm>
          <a:prstGeom prst="rect">
            <a:avLst/>
          </a:prstGeom>
          <a:noFill/>
          <a:ln>
            <a:noFill/>
          </a:ln>
        </p:spPr>
      </p:pic>
      <p:sp>
        <p:nvSpPr>
          <p:cNvPr id="377" name="Shape 377"/>
          <p:cNvSpPr txBox="1">
            <a:spLocks noGrp="1"/>
          </p:cNvSpPr>
          <p:nvPr>
            <p:ph type="ctrTitle" idx="4294967295"/>
          </p:nvPr>
        </p:nvSpPr>
        <p:spPr>
          <a:xfrm>
            <a:off x="727950" y="460500"/>
            <a:ext cx="7688100" cy="709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a:t>Cài đặt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pic>
        <p:nvPicPr>
          <p:cNvPr id="382" name="Shape 382"/>
          <p:cNvPicPr preferRelativeResize="0"/>
          <p:nvPr/>
        </p:nvPicPr>
        <p:blipFill>
          <a:blip r:embed="rId3">
            <a:alphaModFix/>
          </a:blip>
          <a:stretch>
            <a:fillRect/>
          </a:stretch>
        </p:blipFill>
        <p:spPr>
          <a:xfrm>
            <a:off x="70650" y="1059800"/>
            <a:ext cx="4496525" cy="2543175"/>
          </a:xfrm>
          <a:prstGeom prst="rect">
            <a:avLst/>
          </a:prstGeom>
          <a:noFill/>
          <a:ln>
            <a:noFill/>
          </a:ln>
        </p:spPr>
      </p:pic>
      <p:pic>
        <p:nvPicPr>
          <p:cNvPr id="383" name="Shape 383"/>
          <p:cNvPicPr preferRelativeResize="0"/>
          <p:nvPr/>
        </p:nvPicPr>
        <p:blipFill>
          <a:blip r:embed="rId4">
            <a:alphaModFix/>
          </a:blip>
          <a:stretch>
            <a:fillRect/>
          </a:stretch>
        </p:blipFill>
        <p:spPr>
          <a:xfrm>
            <a:off x="4677200" y="1059800"/>
            <a:ext cx="4352175" cy="2543175"/>
          </a:xfrm>
          <a:prstGeom prst="rect">
            <a:avLst/>
          </a:prstGeom>
          <a:noFill/>
          <a:ln>
            <a:noFill/>
          </a:ln>
        </p:spPr>
      </p:pic>
      <p:sp>
        <p:nvSpPr>
          <p:cNvPr id="384" name="Shape 384"/>
          <p:cNvSpPr txBox="1"/>
          <p:nvPr/>
        </p:nvSpPr>
        <p:spPr>
          <a:xfrm>
            <a:off x="4677200" y="3843500"/>
            <a:ext cx="4182600" cy="805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GB" sz="1300"/>
              <a:t>·</a:t>
            </a:r>
            <a:r>
              <a:rPr lang="en-GB" sz="700">
                <a:latin typeface="Times New Roman"/>
                <a:ea typeface="Times New Roman"/>
                <a:cs typeface="Times New Roman"/>
                <a:sym typeface="Times New Roman"/>
              </a:rPr>
              <a:t>        </a:t>
            </a:r>
            <a:r>
              <a:rPr lang="en-GB" sz="1300">
                <a:latin typeface="Times New Roman"/>
                <a:ea typeface="Times New Roman"/>
                <a:cs typeface="Times New Roman"/>
                <a:sym typeface="Times New Roman"/>
              </a:rPr>
              <a:t>Gõ câu lệnh :sudo </a:t>
            </a:r>
            <a:r>
              <a:rPr lang="en-GB" sz="1300">
                <a:highlight>
                  <a:srgbClr val="FFFFFF"/>
                </a:highlight>
                <a:latin typeface="Times New Roman"/>
                <a:ea typeface="Times New Roman"/>
                <a:cs typeface="Times New Roman"/>
                <a:sym typeface="Times New Roman"/>
              </a:rPr>
              <a:t>a2ensite site1.com</a:t>
            </a:r>
            <a:endParaRPr sz="1300">
              <a:highlight>
                <a:srgbClr val="FFFFFF"/>
              </a:highlight>
              <a:latin typeface="Times New Roman"/>
              <a:ea typeface="Times New Roman"/>
              <a:cs typeface="Times New Roman"/>
              <a:sym typeface="Times New Roman"/>
            </a:endParaRPr>
          </a:p>
          <a:p>
            <a:pPr marL="0" lvl="0" indent="0" rtl="0">
              <a:lnSpc>
                <a:spcPct val="115000"/>
              </a:lnSpc>
              <a:spcBef>
                <a:spcPts val="0"/>
              </a:spcBef>
              <a:spcAft>
                <a:spcPts val="0"/>
              </a:spcAft>
              <a:buNone/>
            </a:pPr>
            <a:r>
              <a:rPr lang="en-GB" sz="1300"/>
              <a:t>·</a:t>
            </a:r>
            <a:r>
              <a:rPr lang="en-GB" sz="700">
                <a:latin typeface="Times New Roman"/>
                <a:ea typeface="Times New Roman"/>
                <a:cs typeface="Times New Roman"/>
                <a:sym typeface="Times New Roman"/>
              </a:rPr>
              <a:t>        </a:t>
            </a:r>
            <a:r>
              <a:rPr lang="en-GB" sz="1300">
                <a:latin typeface="Times New Roman"/>
                <a:ea typeface="Times New Roman"/>
                <a:cs typeface="Times New Roman"/>
                <a:sym typeface="Times New Roman"/>
              </a:rPr>
              <a:t>Gõ lệnh : sudo </a:t>
            </a:r>
            <a:r>
              <a:rPr lang="en-GB" sz="1300">
                <a:highlight>
                  <a:srgbClr val="FFFFFF"/>
                </a:highlight>
                <a:latin typeface="Times New Roman"/>
                <a:ea typeface="Times New Roman"/>
                <a:cs typeface="Times New Roman"/>
                <a:sym typeface="Times New Roman"/>
              </a:rPr>
              <a:t>service apache2 restart</a:t>
            </a:r>
            <a:endParaRPr sz="1300">
              <a:highlight>
                <a:srgbClr val="FFFFFF"/>
              </a:highlight>
              <a:latin typeface="Times New Roman"/>
              <a:ea typeface="Times New Roman"/>
              <a:cs typeface="Times New Roman"/>
              <a:sym typeface="Times New Roman"/>
            </a:endParaRPr>
          </a:p>
          <a:p>
            <a:pPr marL="0" lvl="0" indent="0">
              <a:spcBef>
                <a:spcPts val="0"/>
              </a:spcBef>
              <a:spcAft>
                <a:spcPts val="0"/>
              </a:spcAft>
              <a:buNone/>
            </a:pPr>
            <a:endParaRPr sz="13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Shape 389"/>
          <p:cNvSpPr txBox="1"/>
          <p:nvPr/>
        </p:nvSpPr>
        <p:spPr>
          <a:xfrm>
            <a:off x="4634925" y="1469575"/>
            <a:ext cx="4608000" cy="31794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GB" sz="2000">
                <a:latin typeface="Times New Roman"/>
                <a:ea typeface="Times New Roman"/>
                <a:cs typeface="Times New Roman"/>
                <a:sym typeface="Times New Roman"/>
              </a:rPr>
              <a:t>+ </a:t>
            </a:r>
            <a:r>
              <a:rPr lang="en-GB" sz="2000" b="1">
                <a:latin typeface="Times New Roman"/>
                <a:ea typeface="Times New Roman"/>
                <a:cs typeface="Times New Roman"/>
                <a:sym typeface="Times New Roman"/>
              </a:rPr>
              <a:t>mod_cgi</a:t>
            </a:r>
            <a:r>
              <a:rPr lang="en-GB" sz="2000">
                <a:latin typeface="Times New Roman"/>
                <a:ea typeface="Times New Roman"/>
                <a:cs typeface="Times New Roman"/>
                <a:sym typeface="Times New Roman"/>
              </a:rPr>
              <a:t>: hỗ trợ Common Gateway Interface</a:t>
            </a:r>
            <a:endParaRPr sz="2000">
              <a:latin typeface="Times New Roman"/>
              <a:ea typeface="Times New Roman"/>
              <a:cs typeface="Times New Roman"/>
              <a:sym typeface="Times New Roman"/>
            </a:endParaRPr>
          </a:p>
          <a:p>
            <a:pPr marL="0" lvl="0" indent="0" rtl="0">
              <a:lnSpc>
                <a:spcPct val="115000"/>
              </a:lnSpc>
              <a:spcBef>
                <a:spcPts val="0"/>
              </a:spcBef>
              <a:spcAft>
                <a:spcPts val="0"/>
              </a:spcAft>
              <a:buNone/>
            </a:pPr>
            <a:r>
              <a:rPr lang="en-GB" sz="2000">
                <a:latin typeface="Times New Roman"/>
                <a:ea typeface="Times New Roman"/>
                <a:cs typeface="Times New Roman"/>
                <a:sym typeface="Times New Roman"/>
              </a:rPr>
              <a:t>+ </a:t>
            </a:r>
            <a:r>
              <a:rPr lang="en-GB" sz="2000" b="1">
                <a:latin typeface="Times New Roman"/>
                <a:ea typeface="Times New Roman"/>
                <a:cs typeface="Times New Roman"/>
                <a:sym typeface="Times New Roman"/>
              </a:rPr>
              <a:t>mode_perl</a:t>
            </a:r>
            <a:r>
              <a:rPr lang="en-GB" sz="2000">
                <a:latin typeface="Times New Roman"/>
                <a:ea typeface="Times New Roman"/>
                <a:cs typeface="Times New Roman"/>
                <a:sym typeface="Times New Roman"/>
              </a:rPr>
              <a:t>: tích hợp trình thông dịch Perl</a:t>
            </a:r>
            <a:endParaRPr sz="2000">
              <a:latin typeface="Times New Roman"/>
              <a:ea typeface="Times New Roman"/>
              <a:cs typeface="Times New Roman"/>
              <a:sym typeface="Times New Roman"/>
            </a:endParaRPr>
          </a:p>
          <a:p>
            <a:pPr marL="0" lvl="0" indent="0" rtl="0">
              <a:lnSpc>
                <a:spcPct val="115000"/>
              </a:lnSpc>
              <a:spcBef>
                <a:spcPts val="0"/>
              </a:spcBef>
              <a:spcAft>
                <a:spcPts val="0"/>
              </a:spcAft>
              <a:buNone/>
            </a:pPr>
            <a:r>
              <a:rPr lang="en-GB" sz="2000">
                <a:latin typeface="Times New Roman"/>
                <a:ea typeface="Times New Roman"/>
                <a:cs typeface="Times New Roman"/>
                <a:sym typeface="Times New Roman"/>
              </a:rPr>
              <a:t>+ </a:t>
            </a:r>
            <a:r>
              <a:rPr lang="en-GB" sz="2000" b="1">
                <a:latin typeface="Times New Roman"/>
                <a:ea typeface="Times New Roman"/>
                <a:cs typeface="Times New Roman"/>
                <a:sym typeface="Times New Roman"/>
              </a:rPr>
              <a:t>mod_aspdotnet</a:t>
            </a:r>
            <a:r>
              <a:rPr lang="en-GB" sz="2000">
                <a:latin typeface="Times New Roman"/>
                <a:ea typeface="Times New Roman"/>
                <a:cs typeface="Times New Roman"/>
                <a:sym typeface="Times New Roman"/>
              </a:rPr>
              <a:t>: cung cấp giao tiếp ASP.NET</a:t>
            </a:r>
            <a:endParaRPr sz="2000">
              <a:latin typeface="Times New Roman"/>
              <a:ea typeface="Times New Roman"/>
              <a:cs typeface="Times New Roman"/>
              <a:sym typeface="Times New Roman"/>
            </a:endParaRPr>
          </a:p>
          <a:p>
            <a:pPr marL="0" lvl="0" indent="0" rtl="0">
              <a:lnSpc>
                <a:spcPct val="115000"/>
              </a:lnSpc>
              <a:spcBef>
                <a:spcPts val="0"/>
              </a:spcBef>
              <a:spcAft>
                <a:spcPts val="0"/>
              </a:spcAft>
              <a:buNone/>
            </a:pPr>
            <a:r>
              <a:rPr lang="en-GB" sz="2000">
                <a:latin typeface="Times New Roman"/>
                <a:ea typeface="Times New Roman"/>
                <a:cs typeface="Times New Roman"/>
                <a:sym typeface="Times New Roman"/>
              </a:rPr>
              <a:t>+ </a:t>
            </a:r>
            <a:r>
              <a:rPr lang="en-GB" sz="2000" b="1">
                <a:latin typeface="Times New Roman"/>
                <a:ea typeface="Times New Roman"/>
                <a:cs typeface="Times New Roman"/>
                <a:sym typeface="Times New Roman"/>
              </a:rPr>
              <a:t>mod_ftp</a:t>
            </a:r>
            <a:r>
              <a:rPr lang="en-GB" sz="2000">
                <a:latin typeface="Times New Roman"/>
                <a:ea typeface="Times New Roman"/>
                <a:cs typeface="Times New Roman"/>
                <a:sym typeface="Times New Roman"/>
              </a:rPr>
              <a:t>: hỗ trợ giao thức truyền file</a:t>
            </a:r>
            <a:endParaRPr sz="2000">
              <a:latin typeface="Times New Roman"/>
              <a:ea typeface="Times New Roman"/>
              <a:cs typeface="Times New Roman"/>
              <a:sym typeface="Times New Roman"/>
            </a:endParaRPr>
          </a:p>
        </p:txBody>
      </p:sp>
      <p:pic>
        <p:nvPicPr>
          <p:cNvPr id="390" name="Shape 390"/>
          <p:cNvPicPr preferRelativeResize="0"/>
          <p:nvPr/>
        </p:nvPicPr>
        <p:blipFill>
          <a:blip r:embed="rId3">
            <a:alphaModFix/>
          </a:blip>
          <a:stretch>
            <a:fillRect/>
          </a:stretch>
        </p:blipFill>
        <p:spPr>
          <a:xfrm>
            <a:off x="206000" y="1593675"/>
            <a:ext cx="4231100" cy="3184174"/>
          </a:xfrm>
          <a:prstGeom prst="rect">
            <a:avLst/>
          </a:prstGeom>
          <a:noFill/>
          <a:ln>
            <a:noFill/>
          </a:ln>
        </p:spPr>
      </p:pic>
      <p:sp>
        <p:nvSpPr>
          <p:cNvPr id="391" name="Shape 391"/>
          <p:cNvSpPr txBox="1">
            <a:spLocks noGrp="1"/>
          </p:cNvSpPr>
          <p:nvPr>
            <p:ph type="ctrTitle" idx="4294967295"/>
          </p:nvPr>
        </p:nvSpPr>
        <p:spPr>
          <a:xfrm>
            <a:off x="727950" y="460500"/>
            <a:ext cx="3906900" cy="768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a:t>Dịch Vụ</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ctrTitle"/>
          </p:nvPr>
        </p:nvSpPr>
        <p:spPr>
          <a:xfrm>
            <a:off x="727950" y="460500"/>
            <a:ext cx="7688100" cy="1664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a:t>Quản trị</a:t>
            </a:r>
            <a:endParaRPr/>
          </a:p>
        </p:txBody>
      </p:sp>
      <p:sp>
        <p:nvSpPr>
          <p:cNvPr id="397" name="Shape 397"/>
          <p:cNvSpPr txBox="1">
            <a:spLocks noGrp="1"/>
          </p:cNvSpPr>
          <p:nvPr>
            <p:ph type="subTitle" idx="1"/>
          </p:nvPr>
        </p:nvSpPr>
        <p:spPr>
          <a:xfrm>
            <a:off x="727950" y="1321800"/>
            <a:ext cx="7688100" cy="1080300"/>
          </a:xfrm>
          <a:prstGeom prst="rect">
            <a:avLst/>
          </a:prstGeom>
        </p:spPr>
        <p:txBody>
          <a:bodyPr spcFirstLastPara="1" wrap="square" lIns="91425" tIns="91425" rIns="91425" bIns="91425" anchor="t" anchorCtr="0">
            <a:noAutofit/>
          </a:bodyPr>
          <a:lstStyle/>
          <a:p>
            <a:pPr marL="457200" lvl="0" indent="-355600" rtl="0">
              <a:spcBef>
                <a:spcPts val="0"/>
              </a:spcBef>
              <a:spcAft>
                <a:spcPts val="0"/>
              </a:spcAft>
              <a:buClr>
                <a:srgbClr val="000000"/>
              </a:buClr>
              <a:buSzPts val="2000"/>
              <a:buFont typeface="Times New Roman"/>
              <a:buChar char="-"/>
            </a:pPr>
            <a:r>
              <a:rPr lang="en-GB" sz="2000" b="1">
                <a:solidFill>
                  <a:srgbClr val="000000"/>
                </a:solidFill>
                <a:latin typeface="Times New Roman"/>
                <a:ea typeface="Times New Roman"/>
                <a:cs typeface="Times New Roman"/>
                <a:sym typeface="Times New Roman"/>
              </a:rPr>
              <a:t>Hai môi trường đều cho phép quản trị viên kiểm soát các truy cập tới trang web và thay đổi cài đặt , kiểm soát tài nguyên. ...</a:t>
            </a:r>
            <a:endParaRPr sz="2000" b="1"/>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Shape 402"/>
          <p:cNvSpPr txBox="1">
            <a:spLocks noGrp="1"/>
          </p:cNvSpPr>
          <p:nvPr>
            <p:ph type="ctrTitle"/>
          </p:nvPr>
        </p:nvSpPr>
        <p:spPr>
          <a:xfrm>
            <a:off x="424950" y="348700"/>
            <a:ext cx="3807900" cy="712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a:t>Quản trị</a:t>
            </a:r>
            <a:endParaRPr/>
          </a:p>
        </p:txBody>
      </p:sp>
      <p:sp>
        <p:nvSpPr>
          <p:cNvPr id="403" name="Shape 403"/>
          <p:cNvSpPr txBox="1"/>
          <p:nvPr/>
        </p:nvSpPr>
        <p:spPr>
          <a:xfrm>
            <a:off x="0" y="1446075"/>
            <a:ext cx="4657800" cy="925800"/>
          </a:xfrm>
          <a:prstGeom prst="rect">
            <a:avLst/>
          </a:prstGeom>
          <a:noFill/>
          <a:ln>
            <a:noFill/>
          </a:ln>
        </p:spPr>
        <p:txBody>
          <a:bodyPr spcFirstLastPara="1" wrap="square" lIns="91425" tIns="91425" rIns="91425" bIns="91425" anchor="t" anchorCtr="0">
            <a:noAutofit/>
          </a:bodyPr>
          <a:lstStyle/>
          <a:p>
            <a:pPr marL="457200" lvl="0" indent="-330200" rtl="0">
              <a:spcBef>
                <a:spcPts val="0"/>
              </a:spcBef>
              <a:spcAft>
                <a:spcPts val="0"/>
              </a:spcAft>
              <a:buSzPts val="1600"/>
              <a:buChar char="-"/>
            </a:pPr>
            <a:r>
              <a:rPr lang="en-GB" sz="1600">
                <a:latin typeface="Times New Roman"/>
                <a:ea typeface="Times New Roman"/>
                <a:cs typeface="Times New Roman"/>
                <a:sym typeface="Times New Roman"/>
              </a:rPr>
              <a:t>Hạn chế về địa chỉ mạng thông quan chức năng thiết lập luật hạn chế </a:t>
            </a:r>
            <a:r>
              <a:rPr lang="en-GB" sz="1600" b="1">
                <a:latin typeface="Times New Roman"/>
                <a:ea typeface="Times New Roman"/>
                <a:cs typeface="Times New Roman"/>
                <a:sym typeface="Times New Roman"/>
              </a:rPr>
              <a:t>(Add Allow Restriction Rule</a:t>
            </a:r>
            <a:r>
              <a:rPr lang="en-GB" sz="1600">
                <a:latin typeface="Times New Roman"/>
                <a:ea typeface="Times New Roman"/>
                <a:cs typeface="Times New Roman"/>
                <a:sym typeface="Times New Roman"/>
              </a:rPr>
              <a:t>) của máy chủ IIS</a:t>
            </a:r>
            <a:endParaRPr sz="1600"/>
          </a:p>
        </p:txBody>
      </p:sp>
      <p:pic>
        <p:nvPicPr>
          <p:cNvPr id="404" name="Shape 404"/>
          <p:cNvPicPr preferRelativeResize="0"/>
          <p:nvPr/>
        </p:nvPicPr>
        <p:blipFill>
          <a:blip r:embed="rId3">
            <a:alphaModFix/>
          </a:blip>
          <a:stretch>
            <a:fillRect/>
          </a:stretch>
        </p:blipFill>
        <p:spPr>
          <a:xfrm>
            <a:off x="213500" y="2571750"/>
            <a:ext cx="8792200" cy="2642400"/>
          </a:xfrm>
          <a:prstGeom prst="rect">
            <a:avLst/>
          </a:prstGeom>
          <a:noFill/>
          <a:ln>
            <a:noFill/>
          </a:ln>
        </p:spPr>
      </p:pic>
      <p:sp>
        <p:nvSpPr>
          <p:cNvPr id="405" name="Shape 405"/>
          <p:cNvSpPr txBox="1"/>
          <p:nvPr/>
        </p:nvSpPr>
        <p:spPr>
          <a:xfrm>
            <a:off x="4572000" y="1378400"/>
            <a:ext cx="4433700" cy="837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sz="1600">
                <a:latin typeface="Times New Roman"/>
                <a:ea typeface="Times New Roman"/>
                <a:cs typeface="Times New Roman"/>
                <a:sym typeface="Times New Roman"/>
              </a:rPr>
              <a:t>- Nặc danh (Anonymous): </a:t>
            </a:r>
            <a:endParaRPr sz="1600">
              <a:latin typeface="Times New Roman"/>
              <a:ea typeface="Times New Roman"/>
              <a:cs typeface="Times New Roman"/>
              <a:sym typeface="Times New Roman"/>
            </a:endParaRPr>
          </a:p>
          <a:p>
            <a:pPr marL="0" lvl="0" indent="0">
              <a:spcBef>
                <a:spcPts val="0"/>
              </a:spcBef>
              <a:spcAft>
                <a:spcPts val="0"/>
              </a:spcAft>
              <a:buNone/>
            </a:pPr>
            <a:r>
              <a:rPr lang="en-GB" sz="1600">
                <a:latin typeface="Times New Roman"/>
                <a:ea typeface="Times New Roman"/>
                <a:cs typeface="Times New Roman"/>
                <a:sym typeface="Times New Roman"/>
              </a:rPr>
              <a:t>- Xác thực cơ bản (Basic Authentication) </a:t>
            </a:r>
            <a:endParaRPr sz="1600">
              <a:latin typeface="Times New Roman"/>
              <a:ea typeface="Times New Roman"/>
              <a:cs typeface="Times New Roman"/>
              <a:sym typeface="Times New Roman"/>
            </a:endParaRPr>
          </a:p>
          <a:p>
            <a:pPr marL="0" lvl="0" indent="0">
              <a:spcBef>
                <a:spcPts val="0"/>
              </a:spcBef>
              <a:spcAft>
                <a:spcPts val="0"/>
              </a:spcAft>
              <a:buNone/>
            </a:pPr>
            <a:r>
              <a:rPr lang="en-GB" sz="1600">
                <a:latin typeface="Times New Roman"/>
                <a:ea typeface="Times New Roman"/>
                <a:cs typeface="Times New Roman"/>
                <a:sym typeface="Times New Roman"/>
              </a:rPr>
              <a:t>- Xác thực số (Digest Authentication)</a:t>
            </a:r>
            <a:endParaRPr sz="1600">
              <a:latin typeface="Times New Roman"/>
              <a:ea typeface="Times New Roman"/>
              <a:cs typeface="Times New Roman"/>
              <a:sym typeface="Times New Roman"/>
            </a:endParaRPr>
          </a:p>
          <a:p>
            <a:pPr marL="0" lvl="0" indent="0">
              <a:spcBef>
                <a:spcPts val="0"/>
              </a:spcBef>
              <a:spcAft>
                <a:spcPts val="0"/>
              </a:spcAft>
              <a:buNone/>
            </a:pPr>
            <a:r>
              <a:rPr lang="en-GB" sz="1600">
                <a:latin typeface="Times New Roman"/>
                <a:ea typeface="Times New Roman"/>
                <a:cs typeface="Times New Roman"/>
                <a:sym typeface="Times New Roman"/>
              </a:rPr>
              <a:t>- Xác thức Windows (Windows Authentication)</a:t>
            </a:r>
            <a:endParaRPr sz="1600">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Shape 410"/>
          <p:cNvSpPr txBox="1">
            <a:spLocks noGrp="1"/>
          </p:cNvSpPr>
          <p:nvPr>
            <p:ph type="ctrTitle"/>
          </p:nvPr>
        </p:nvSpPr>
        <p:spPr>
          <a:xfrm>
            <a:off x="685525" y="432200"/>
            <a:ext cx="3807900" cy="712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a:t>Quản trị</a:t>
            </a:r>
            <a:endParaRPr/>
          </a:p>
        </p:txBody>
      </p:sp>
      <p:pic>
        <p:nvPicPr>
          <p:cNvPr id="411" name="Shape 411"/>
          <p:cNvPicPr preferRelativeResize="0"/>
          <p:nvPr/>
        </p:nvPicPr>
        <p:blipFill>
          <a:blip r:embed="rId3">
            <a:alphaModFix/>
          </a:blip>
          <a:stretch>
            <a:fillRect/>
          </a:stretch>
        </p:blipFill>
        <p:spPr>
          <a:xfrm>
            <a:off x="444375" y="1395725"/>
            <a:ext cx="8255250" cy="33521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Shape 416"/>
          <p:cNvSpPr txBox="1"/>
          <p:nvPr/>
        </p:nvSpPr>
        <p:spPr>
          <a:xfrm>
            <a:off x="184500" y="1144400"/>
            <a:ext cx="8775000" cy="19641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GB" sz="2000"/>
              <a:t>- </a:t>
            </a:r>
            <a:r>
              <a:rPr lang="en-GB" sz="2000" b="1">
                <a:latin typeface="Times New Roman"/>
                <a:ea typeface="Times New Roman"/>
                <a:cs typeface="Times New Roman"/>
                <a:sym typeface="Times New Roman"/>
              </a:rPr>
              <a:t>Linux: </a:t>
            </a:r>
            <a:r>
              <a:rPr lang="en-GB" sz="2000">
                <a:latin typeface="Times New Roman"/>
                <a:ea typeface="Times New Roman"/>
                <a:cs typeface="Times New Roman"/>
                <a:sym typeface="Times New Roman"/>
              </a:rPr>
              <a:t>Các bản ghi và các file cấu hình , nhật ký các cấp cảnh báo của máy chủ web </a:t>
            </a:r>
            <a:endParaRPr sz="2000">
              <a:latin typeface="Times New Roman"/>
              <a:ea typeface="Times New Roman"/>
              <a:cs typeface="Times New Roman"/>
              <a:sym typeface="Times New Roman"/>
            </a:endParaRPr>
          </a:p>
          <a:p>
            <a:pPr marL="0" lvl="0" indent="0" rtl="0">
              <a:lnSpc>
                <a:spcPct val="115000"/>
              </a:lnSpc>
              <a:spcBef>
                <a:spcPts val="0"/>
              </a:spcBef>
              <a:spcAft>
                <a:spcPts val="0"/>
              </a:spcAft>
              <a:buNone/>
            </a:pPr>
            <a:r>
              <a:rPr lang="en-GB" sz="2000" b="1">
                <a:latin typeface="Times New Roman"/>
                <a:ea typeface="Times New Roman"/>
                <a:cs typeface="Times New Roman"/>
                <a:sym typeface="Times New Roman"/>
              </a:rPr>
              <a:t>+ access.log</a:t>
            </a:r>
            <a:r>
              <a:rPr lang="en-GB" sz="2000">
                <a:latin typeface="Times New Roman"/>
                <a:ea typeface="Times New Roman"/>
                <a:cs typeface="Times New Roman"/>
                <a:sym typeface="Times New Roman"/>
              </a:rPr>
              <a:t>: toàn bộ các lần thử truy nhập vào máy chủ, liệt kê địa chỉ của máy khách, thời gian, yêu cầu cụ thể và thông tin về trình duyệt được sử dụng.</a:t>
            </a:r>
            <a:endParaRPr sz="2000">
              <a:latin typeface="Times New Roman"/>
              <a:ea typeface="Times New Roman"/>
              <a:cs typeface="Times New Roman"/>
              <a:sym typeface="Times New Roman"/>
            </a:endParaRPr>
          </a:p>
        </p:txBody>
      </p:sp>
      <p:sp>
        <p:nvSpPr>
          <p:cNvPr id="417" name="Shape 417"/>
          <p:cNvSpPr txBox="1">
            <a:spLocks noGrp="1"/>
          </p:cNvSpPr>
          <p:nvPr>
            <p:ph type="ctrTitle"/>
          </p:nvPr>
        </p:nvSpPr>
        <p:spPr>
          <a:xfrm>
            <a:off x="685525" y="432200"/>
            <a:ext cx="3807900" cy="712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a:t>Quản trị</a:t>
            </a:r>
            <a:endParaRPr/>
          </a:p>
        </p:txBody>
      </p:sp>
      <p:pic>
        <p:nvPicPr>
          <p:cNvPr id="418" name="Shape 418"/>
          <p:cNvPicPr preferRelativeResize="0"/>
          <p:nvPr/>
        </p:nvPicPr>
        <p:blipFill>
          <a:blip r:embed="rId3">
            <a:alphaModFix/>
          </a:blip>
          <a:stretch>
            <a:fillRect/>
          </a:stretch>
        </p:blipFill>
        <p:spPr>
          <a:xfrm>
            <a:off x="152400" y="3247000"/>
            <a:ext cx="8839199" cy="1161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Shape 423"/>
          <p:cNvSpPr txBox="1"/>
          <p:nvPr/>
        </p:nvSpPr>
        <p:spPr>
          <a:xfrm>
            <a:off x="184500" y="1319500"/>
            <a:ext cx="8775000" cy="12999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GB" sz="2000" b="1">
                <a:latin typeface="Times New Roman"/>
                <a:ea typeface="Times New Roman"/>
                <a:cs typeface="Times New Roman"/>
                <a:sym typeface="Times New Roman"/>
              </a:rPr>
              <a:t>+ error.log</a:t>
            </a:r>
            <a:r>
              <a:rPr lang="en-GB" sz="2000">
                <a:latin typeface="Times New Roman"/>
                <a:ea typeface="Times New Roman"/>
                <a:cs typeface="Times New Roman"/>
                <a:sym typeface="Times New Roman"/>
              </a:rPr>
              <a:t>: biết toàn bộ các lỗi và mức độ cảnh báo mà dịch vụ Web gặp phải khi xử lý các yêu cầu truy nhập, các trang không tìm thấy, các thư mục bị từ chối truy nhập.</a:t>
            </a:r>
            <a:endParaRPr sz="2000">
              <a:latin typeface="Times New Roman"/>
              <a:ea typeface="Times New Roman"/>
              <a:cs typeface="Times New Roman"/>
              <a:sym typeface="Times New Roman"/>
            </a:endParaRPr>
          </a:p>
        </p:txBody>
      </p:sp>
      <p:sp>
        <p:nvSpPr>
          <p:cNvPr id="424" name="Shape 424"/>
          <p:cNvSpPr txBox="1">
            <a:spLocks noGrp="1"/>
          </p:cNvSpPr>
          <p:nvPr>
            <p:ph type="ctrTitle"/>
          </p:nvPr>
        </p:nvSpPr>
        <p:spPr>
          <a:xfrm>
            <a:off x="685525" y="432200"/>
            <a:ext cx="3807900" cy="712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a:t>Quản trị</a:t>
            </a:r>
            <a:endParaRPr/>
          </a:p>
        </p:txBody>
      </p:sp>
      <p:pic>
        <p:nvPicPr>
          <p:cNvPr id="425" name="Shape 425"/>
          <p:cNvPicPr preferRelativeResize="0"/>
          <p:nvPr/>
        </p:nvPicPr>
        <p:blipFill>
          <a:blip r:embed="rId3">
            <a:alphaModFix/>
          </a:blip>
          <a:stretch>
            <a:fillRect/>
          </a:stretch>
        </p:blipFill>
        <p:spPr>
          <a:xfrm>
            <a:off x="304800" y="2794500"/>
            <a:ext cx="8839201" cy="921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ctrTitle"/>
          </p:nvPr>
        </p:nvSpPr>
        <p:spPr>
          <a:xfrm>
            <a:off x="952575" y="1210825"/>
            <a:ext cx="1349100" cy="585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2400">
                <a:latin typeface="Roboto"/>
                <a:ea typeface="Roboto"/>
                <a:cs typeface="Roboto"/>
                <a:sym typeface="Roboto"/>
              </a:rPr>
              <a:t>Cài đặt</a:t>
            </a:r>
            <a:endParaRPr sz="2400">
              <a:latin typeface="Roboto"/>
              <a:ea typeface="Roboto"/>
              <a:cs typeface="Roboto"/>
              <a:sym typeface="Roboto"/>
            </a:endParaRPr>
          </a:p>
        </p:txBody>
      </p:sp>
      <p:sp>
        <p:nvSpPr>
          <p:cNvPr id="150" name="Shape 150"/>
          <p:cNvSpPr txBox="1">
            <a:spLocks noGrp="1"/>
          </p:cNvSpPr>
          <p:nvPr>
            <p:ph type="subTitle" idx="1"/>
          </p:nvPr>
        </p:nvSpPr>
        <p:spPr>
          <a:xfrm>
            <a:off x="835325" y="1949375"/>
            <a:ext cx="3309900" cy="302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0000"/>
                </a:solidFill>
                <a:latin typeface="Roboto"/>
                <a:ea typeface="Roboto"/>
                <a:cs typeface="Roboto"/>
                <a:sym typeface="Roboto"/>
              </a:rPr>
              <a:t>Windows</a:t>
            </a:r>
            <a:endParaRPr>
              <a:solidFill>
                <a:srgbClr val="FF0000"/>
              </a:solidFill>
              <a:latin typeface="Roboto"/>
              <a:ea typeface="Roboto"/>
              <a:cs typeface="Roboto"/>
              <a:sym typeface="Roboto"/>
            </a:endParaRPr>
          </a:p>
          <a:p>
            <a:pPr marL="0" lvl="0" indent="0" algn="ctr" rtl="0">
              <a:spcBef>
                <a:spcPts val="0"/>
              </a:spcBef>
              <a:spcAft>
                <a:spcPts val="0"/>
              </a:spcAft>
              <a:buNone/>
            </a:pPr>
            <a:endParaRPr>
              <a:latin typeface="Roboto"/>
              <a:ea typeface="Roboto"/>
              <a:cs typeface="Roboto"/>
              <a:sym typeface="Roboto"/>
            </a:endParaRPr>
          </a:p>
          <a:p>
            <a:pPr marL="457200" lvl="0" indent="-330200" algn="l" rtl="0">
              <a:spcBef>
                <a:spcPts val="0"/>
              </a:spcBef>
              <a:spcAft>
                <a:spcPts val="0"/>
              </a:spcAft>
              <a:buSzPts val="1600"/>
              <a:buFont typeface="Roboto"/>
              <a:buChar char="-"/>
            </a:pPr>
            <a:r>
              <a:rPr lang="en-GB">
                <a:latin typeface="Roboto"/>
                <a:ea typeface="Roboto"/>
                <a:cs typeface="Roboto"/>
                <a:sym typeface="Roboto"/>
              </a:rPr>
              <a:t>Cài đặt đơn giản hơn với giao diện đồ họa thông qua tiện ích Server Manager</a:t>
            </a:r>
            <a:endParaRPr>
              <a:latin typeface="Roboto"/>
              <a:ea typeface="Roboto"/>
              <a:cs typeface="Roboto"/>
              <a:sym typeface="Roboto"/>
            </a:endParaRPr>
          </a:p>
          <a:p>
            <a:pPr marL="457200" lvl="0" indent="-330200" rtl="0">
              <a:spcBef>
                <a:spcPts val="0"/>
              </a:spcBef>
              <a:spcAft>
                <a:spcPts val="0"/>
              </a:spcAft>
              <a:buSzPts val="1600"/>
              <a:buFont typeface="Roboto"/>
              <a:buChar char="-"/>
            </a:pPr>
            <a:r>
              <a:rPr lang="en-GB">
                <a:latin typeface="Roboto"/>
                <a:ea typeface="Roboto"/>
                <a:cs typeface="Roboto"/>
                <a:sym typeface="Roboto"/>
              </a:rPr>
              <a:t>Yêu cầu phần cứng mạnh hơn so với Linux để cài đặt</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cxnSp>
        <p:nvCxnSpPr>
          <p:cNvPr id="151" name="Shape 151"/>
          <p:cNvCxnSpPr/>
          <p:nvPr/>
        </p:nvCxnSpPr>
        <p:spPr>
          <a:xfrm>
            <a:off x="4544600" y="1655775"/>
            <a:ext cx="58800" cy="3323400"/>
          </a:xfrm>
          <a:prstGeom prst="straightConnector1">
            <a:avLst/>
          </a:prstGeom>
          <a:noFill/>
          <a:ln w="9525" cap="flat" cmpd="sng">
            <a:solidFill>
              <a:schemeClr val="dk2"/>
            </a:solidFill>
            <a:prstDash val="solid"/>
            <a:round/>
            <a:headEnd type="none" w="med" len="med"/>
            <a:tailEnd type="none" w="med" len="med"/>
          </a:ln>
        </p:spPr>
      </p:cxnSp>
      <p:sp>
        <p:nvSpPr>
          <p:cNvPr id="152" name="Shape 152"/>
          <p:cNvSpPr txBox="1"/>
          <p:nvPr/>
        </p:nvSpPr>
        <p:spPr>
          <a:xfrm>
            <a:off x="4744250" y="1949375"/>
            <a:ext cx="3358500" cy="30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a:solidFill>
                  <a:srgbClr val="FF0000"/>
                </a:solidFill>
                <a:latin typeface="Roboto"/>
                <a:ea typeface="Roboto"/>
                <a:cs typeface="Roboto"/>
                <a:sym typeface="Roboto"/>
              </a:rPr>
              <a:t>Linux</a:t>
            </a:r>
            <a:endParaRPr sz="1600">
              <a:solidFill>
                <a:srgbClr val="FF0000"/>
              </a:solidFill>
              <a:latin typeface="Roboto"/>
              <a:ea typeface="Roboto"/>
              <a:cs typeface="Roboto"/>
              <a:sym typeface="Roboto"/>
            </a:endParaRPr>
          </a:p>
          <a:p>
            <a:pPr marL="0" lvl="0" indent="0" algn="ctr" rtl="0">
              <a:spcBef>
                <a:spcPts val="0"/>
              </a:spcBef>
              <a:spcAft>
                <a:spcPts val="0"/>
              </a:spcAft>
              <a:buNone/>
            </a:pPr>
            <a:endParaRPr sz="1600">
              <a:latin typeface="Roboto"/>
              <a:ea typeface="Roboto"/>
              <a:cs typeface="Roboto"/>
              <a:sym typeface="Roboto"/>
            </a:endParaRPr>
          </a:p>
          <a:p>
            <a:pPr marL="457200" lvl="0" indent="-330200" algn="l" rtl="0">
              <a:spcBef>
                <a:spcPts val="0"/>
              </a:spcBef>
              <a:spcAft>
                <a:spcPts val="0"/>
              </a:spcAft>
              <a:buSzPts val="1600"/>
              <a:buFont typeface="Roboto"/>
              <a:buChar char="-"/>
            </a:pPr>
            <a:r>
              <a:rPr lang="en-GB" sz="1600">
                <a:latin typeface="Roboto"/>
                <a:ea typeface="Roboto"/>
                <a:cs typeface="Roboto"/>
                <a:sym typeface="Roboto"/>
              </a:rPr>
              <a:t>Cài đặt phức tạp trên giao diện dòng lệnh qua gói phần mềm BIND </a:t>
            </a:r>
            <a:endParaRPr sz="1600">
              <a:solidFill>
                <a:srgbClr val="0000FF"/>
              </a:solidFill>
              <a:latin typeface="Roboto"/>
              <a:ea typeface="Roboto"/>
              <a:cs typeface="Roboto"/>
              <a:sym typeface="Roboto"/>
            </a:endParaRPr>
          </a:p>
          <a:p>
            <a:pPr marL="457200" lvl="0" indent="-330200" algn="l" rtl="0">
              <a:spcBef>
                <a:spcPts val="0"/>
              </a:spcBef>
              <a:spcAft>
                <a:spcPts val="0"/>
              </a:spcAft>
              <a:buSzPts val="1600"/>
              <a:buFont typeface="Roboto"/>
              <a:buChar char="-"/>
            </a:pPr>
            <a:r>
              <a:rPr lang="en-GB" sz="1600">
                <a:latin typeface="Roboto"/>
                <a:ea typeface="Roboto"/>
                <a:cs typeface="Roboto"/>
                <a:sym typeface="Roboto"/>
              </a:rPr>
              <a:t>Nhẹ nên cài đặt tốt trên các máy có phần cứng yếu</a:t>
            </a:r>
            <a:endParaRPr sz="1600">
              <a:latin typeface="Roboto"/>
              <a:ea typeface="Roboto"/>
              <a:cs typeface="Roboto"/>
              <a:sym typeface="Roboto"/>
            </a:endParaRPr>
          </a:p>
          <a:p>
            <a:pPr marL="0" lvl="0" indent="0" algn="l">
              <a:spcBef>
                <a:spcPts val="0"/>
              </a:spcBef>
              <a:spcAft>
                <a:spcPts val="0"/>
              </a:spcAft>
              <a:buNone/>
            </a:pPr>
            <a:endParaRPr sz="1600">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Shape 430"/>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4800">
                <a:solidFill>
                  <a:srgbClr val="000000"/>
                </a:solidFill>
              </a:rPr>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a:spLocks noGrp="1"/>
          </p:cNvSpPr>
          <p:nvPr>
            <p:ph type="ctrTitle"/>
          </p:nvPr>
        </p:nvSpPr>
        <p:spPr>
          <a:xfrm>
            <a:off x="729450" y="1322450"/>
            <a:ext cx="2453100" cy="392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1800">
                <a:latin typeface="Roboto"/>
                <a:ea typeface="Roboto"/>
                <a:cs typeface="Roboto"/>
                <a:sym typeface="Roboto"/>
              </a:rPr>
              <a:t>Cài đặt DNS</a:t>
            </a:r>
            <a:endParaRPr sz="1800">
              <a:latin typeface="Roboto"/>
              <a:ea typeface="Roboto"/>
              <a:cs typeface="Roboto"/>
              <a:sym typeface="Roboto"/>
            </a:endParaRPr>
          </a:p>
        </p:txBody>
      </p:sp>
      <p:sp>
        <p:nvSpPr>
          <p:cNvPr id="158" name="Shape 158"/>
          <p:cNvSpPr txBox="1">
            <a:spLocks noGrp="1"/>
          </p:cNvSpPr>
          <p:nvPr>
            <p:ph type="subTitle" idx="1"/>
          </p:nvPr>
        </p:nvSpPr>
        <p:spPr>
          <a:xfrm>
            <a:off x="387525" y="1769150"/>
            <a:ext cx="3933900" cy="320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400">
                <a:solidFill>
                  <a:srgbClr val="FF0000"/>
                </a:solidFill>
                <a:latin typeface="Roboto"/>
                <a:ea typeface="Roboto"/>
                <a:cs typeface="Roboto"/>
                <a:sym typeface="Roboto"/>
              </a:rPr>
              <a:t>Windows</a:t>
            </a:r>
            <a:endParaRPr sz="1400">
              <a:solidFill>
                <a:srgbClr val="FF0000"/>
              </a:solidFill>
              <a:latin typeface="Roboto"/>
              <a:ea typeface="Roboto"/>
              <a:cs typeface="Roboto"/>
              <a:sym typeface="Roboto"/>
            </a:endParaRPr>
          </a:p>
          <a:p>
            <a:pPr marL="457200" lvl="0" indent="-317500" algn="l" rtl="0">
              <a:spcBef>
                <a:spcPts val="0"/>
              </a:spcBef>
              <a:spcAft>
                <a:spcPts val="0"/>
              </a:spcAft>
              <a:buSzPts val="1400"/>
              <a:buFont typeface="Roboto"/>
              <a:buChar char="-"/>
            </a:pPr>
            <a:r>
              <a:rPr lang="en-GB" sz="1400">
                <a:latin typeface="Roboto"/>
                <a:ea typeface="Roboto"/>
                <a:cs typeface="Roboto"/>
                <a:sym typeface="Roboto"/>
              </a:rPr>
              <a:t>Cài đặt DNS : </a:t>
            </a:r>
            <a:r>
              <a:rPr lang="en-GB" sz="1400">
                <a:solidFill>
                  <a:srgbClr val="0000FF"/>
                </a:solidFill>
                <a:latin typeface="Roboto"/>
                <a:ea typeface="Roboto"/>
                <a:cs typeface="Roboto"/>
                <a:sym typeface="Roboto"/>
              </a:rPr>
              <a:t>Add roles -&gt; Tích vào DNS Server</a:t>
            </a:r>
            <a:r>
              <a:rPr lang="en-GB" sz="1400">
                <a:solidFill>
                  <a:srgbClr val="FF0000"/>
                </a:solidFill>
                <a:latin typeface="Roboto"/>
                <a:ea typeface="Roboto"/>
                <a:cs typeface="Roboto"/>
                <a:sym typeface="Roboto"/>
              </a:rPr>
              <a:t> </a:t>
            </a:r>
            <a:endParaRPr sz="1400">
              <a:solidFill>
                <a:srgbClr val="FF0000"/>
              </a:solidFill>
              <a:latin typeface="Roboto"/>
              <a:ea typeface="Roboto"/>
              <a:cs typeface="Roboto"/>
              <a:sym typeface="Roboto"/>
            </a:endParaRPr>
          </a:p>
          <a:p>
            <a:pPr marL="0" lvl="0" indent="0" algn="l" rtl="0">
              <a:spcBef>
                <a:spcPts val="0"/>
              </a:spcBef>
              <a:spcAft>
                <a:spcPts val="0"/>
              </a:spcAft>
              <a:buNone/>
            </a:pPr>
            <a:endParaRPr sz="1400">
              <a:solidFill>
                <a:srgbClr val="000000"/>
              </a:solidFill>
              <a:latin typeface="Roboto"/>
              <a:ea typeface="Roboto"/>
              <a:cs typeface="Roboto"/>
              <a:sym typeface="Roboto"/>
            </a:endParaRPr>
          </a:p>
          <a:p>
            <a:pPr marL="0" lvl="0" indent="0" algn="l" rtl="0">
              <a:spcBef>
                <a:spcPts val="0"/>
              </a:spcBef>
              <a:spcAft>
                <a:spcPts val="0"/>
              </a:spcAft>
              <a:buNone/>
            </a:pPr>
            <a:endParaRPr sz="1400">
              <a:solidFill>
                <a:srgbClr val="FF0000"/>
              </a:solidFill>
              <a:latin typeface="Roboto"/>
              <a:ea typeface="Roboto"/>
              <a:cs typeface="Roboto"/>
              <a:sym typeface="Roboto"/>
            </a:endParaRPr>
          </a:p>
          <a:p>
            <a:pPr marL="0" lvl="0" indent="0" algn="l" rtl="0">
              <a:spcBef>
                <a:spcPts val="0"/>
              </a:spcBef>
              <a:spcAft>
                <a:spcPts val="0"/>
              </a:spcAft>
              <a:buNone/>
            </a:pPr>
            <a:endParaRPr sz="1400">
              <a:solidFill>
                <a:srgbClr val="000000"/>
              </a:solidFill>
              <a:latin typeface="Roboto"/>
              <a:ea typeface="Roboto"/>
              <a:cs typeface="Roboto"/>
              <a:sym typeface="Roboto"/>
            </a:endParaRPr>
          </a:p>
          <a:p>
            <a:pPr marL="0" lvl="0" indent="0" algn="l">
              <a:spcBef>
                <a:spcPts val="0"/>
              </a:spcBef>
              <a:spcAft>
                <a:spcPts val="0"/>
              </a:spcAft>
              <a:buNone/>
            </a:pPr>
            <a:endParaRPr sz="1400">
              <a:latin typeface="Roboto"/>
              <a:ea typeface="Roboto"/>
              <a:cs typeface="Roboto"/>
              <a:sym typeface="Roboto"/>
            </a:endParaRPr>
          </a:p>
        </p:txBody>
      </p:sp>
      <p:cxnSp>
        <p:nvCxnSpPr>
          <p:cNvPr id="159" name="Shape 159"/>
          <p:cNvCxnSpPr/>
          <p:nvPr/>
        </p:nvCxnSpPr>
        <p:spPr>
          <a:xfrm>
            <a:off x="4615050" y="1831925"/>
            <a:ext cx="11700" cy="3205800"/>
          </a:xfrm>
          <a:prstGeom prst="straightConnector1">
            <a:avLst/>
          </a:prstGeom>
          <a:noFill/>
          <a:ln w="9525" cap="flat" cmpd="sng">
            <a:solidFill>
              <a:schemeClr val="dk2"/>
            </a:solidFill>
            <a:prstDash val="solid"/>
            <a:round/>
            <a:headEnd type="none" w="med" len="med"/>
            <a:tailEnd type="none" w="med" len="med"/>
          </a:ln>
        </p:spPr>
      </p:cxnSp>
      <p:sp>
        <p:nvSpPr>
          <p:cNvPr id="160" name="Shape 160"/>
          <p:cNvSpPr txBox="1">
            <a:spLocks noGrp="1"/>
          </p:cNvSpPr>
          <p:nvPr>
            <p:ph type="subTitle" idx="1"/>
          </p:nvPr>
        </p:nvSpPr>
        <p:spPr>
          <a:xfrm>
            <a:off x="4861425" y="1831925"/>
            <a:ext cx="3933900" cy="314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400">
                <a:solidFill>
                  <a:srgbClr val="FF0000"/>
                </a:solidFill>
                <a:latin typeface="Roboto"/>
                <a:ea typeface="Roboto"/>
                <a:cs typeface="Roboto"/>
                <a:sym typeface="Roboto"/>
              </a:rPr>
              <a:t>Linux</a:t>
            </a:r>
            <a:endParaRPr sz="1400">
              <a:solidFill>
                <a:srgbClr val="FF0000"/>
              </a:solidFill>
              <a:latin typeface="Roboto"/>
              <a:ea typeface="Roboto"/>
              <a:cs typeface="Roboto"/>
              <a:sym typeface="Roboto"/>
            </a:endParaRPr>
          </a:p>
          <a:p>
            <a:pPr marL="457200" lvl="0" indent="-330200" rtl="0">
              <a:spcBef>
                <a:spcPts val="0"/>
              </a:spcBef>
              <a:spcAft>
                <a:spcPts val="0"/>
              </a:spcAft>
              <a:buClr>
                <a:srgbClr val="000000"/>
              </a:buClr>
              <a:buSzPts val="1600"/>
              <a:buFont typeface="Roboto"/>
              <a:buChar char="-"/>
            </a:pPr>
            <a:r>
              <a:rPr lang="en-GB">
                <a:solidFill>
                  <a:srgbClr val="000000"/>
                </a:solidFill>
                <a:latin typeface="Roboto"/>
                <a:ea typeface="Roboto"/>
                <a:cs typeface="Roboto"/>
                <a:sym typeface="Roboto"/>
              </a:rPr>
              <a:t>Cài đặt gói phần mềm BIND bằng lệnh : </a:t>
            </a:r>
            <a:r>
              <a:rPr lang="en-GB">
                <a:solidFill>
                  <a:srgbClr val="0000FF"/>
                </a:solidFill>
                <a:latin typeface="Roboto"/>
                <a:ea typeface="Roboto"/>
                <a:cs typeface="Roboto"/>
                <a:sym typeface="Roboto"/>
              </a:rPr>
              <a:t>Sudo apt-get install bind9</a:t>
            </a:r>
            <a:endParaRPr>
              <a:solidFill>
                <a:srgbClr val="0000FF"/>
              </a:solidFill>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457200" lvl="0" indent="-330200" algn="l" rtl="0">
              <a:spcBef>
                <a:spcPts val="0"/>
              </a:spcBef>
              <a:spcAft>
                <a:spcPts val="0"/>
              </a:spcAft>
              <a:buSzPts val="1600"/>
              <a:buFont typeface="Roboto"/>
              <a:buChar char="-"/>
            </a:pPr>
            <a:r>
              <a:rPr lang="en-GB">
                <a:latin typeface="Roboto"/>
                <a:ea typeface="Roboto"/>
                <a:cs typeface="Roboto"/>
                <a:sym typeface="Roboto"/>
              </a:rPr>
              <a:t>Cài đặt DNS: Sau khi cài đặt thành công BIND dùng lệnh </a:t>
            </a:r>
            <a:r>
              <a:rPr lang="en-GB">
                <a:solidFill>
                  <a:srgbClr val="0000FF"/>
                </a:solidFill>
                <a:latin typeface="Roboto"/>
                <a:ea typeface="Roboto"/>
                <a:cs typeface="Roboto"/>
                <a:sym typeface="Roboto"/>
              </a:rPr>
              <a:t>Sudo apt-get install dnsutils</a:t>
            </a:r>
            <a:endParaRPr>
              <a:solidFill>
                <a:srgbClr val="0000FF"/>
              </a:solidFill>
              <a:latin typeface="Roboto"/>
              <a:ea typeface="Roboto"/>
              <a:cs typeface="Roboto"/>
              <a:sym typeface="Roboto"/>
            </a:endParaRPr>
          </a:p>
          <a:p>
            <a:pPr marL="0" lvl="0" indent="0" algn="l" rtl="0">
              <a:spcBef>
                <a:spcPts val="0"/>
              </a:spcBef>
              <a:spcAft>
                <a:spcPts val="0"/>
              </a:spcAft>
              <a:buNone/>
            </a:pPr>
            <a:endParaRPr sz="1400">
              <a:solidFill>
                <a:srgbClr val="0000FF"/>
              </a:solidFill>
              <a:latin typeface="Roboto"/>
              <a:ea typeface="Roboto"/>
              <a:cs typeface="Roboto"/>
              <a:sym typeface="Roboto"/>
            </a:endParaRPr>
          </a:p>
          <a:p>
            <a:pPr marL="0" lvl="0" indent="0" algn="l" rtl="0">
              <a:spcBef>
                <a:spcPts val="0"/>
              </a:spcBef>
              <a:spcAft>
                <a:spcPts val="0"/>
              </a:spcAft>
              <a:buNone/>
            </a:pPr>
            <a:endParaRPr sz="1400">
              <a:solidFill>
                <a:srgbClr val="0000FF"/>
              </a:solidFill>
              <a:latin typeface="Roboto"/>
              <a:ea typeface="Roboto"/>
              <a:cs typeface="Roboto"/>
              <a:sym typeface="Roboto"/>
            </a:endParaRPr>
          </a:p>
        </p:txBody>
      </p:sp>
      <p:pic>
        <p:nvPicPr>
          <p:cNvPr id="161" name="Shape 161"/>
          <p:cNvPicPr preferRelativeResize="0"/>
          <p:nvPr/>
        </p:nvPicPr>
        <p:blipFill>
          <a:blip r:embed="rId3">
            <a:alphaModFix/>
          </a:blip>
          <a:stretch>
            <a:fillRect/>
          </a:stretch>
        </p:blipFill>
        <p:spPr>
          <a:xfrm>
            <a:off x="117425" y="2457425"/>
            <a:ext cx="4262951" cy="2517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ctrTitle"/>
          </p:nvPr>
        </p:nvSpPr>
        <p:spPr>
          <a:xfrm>
            <a:off x="729450" y="1322450"/>
            <a:ext cx="1677900" cy="392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1800">
                <a:latin typeface="Roboto"/>
                <a:ea typeface="Roboto"/>
                <a:cs typeface="Roboto"/>
                <a:sym typeface="Roboto"/>
              </a:rPr>
              <a:t>Cài đặt DHCP</a:t>
            </a:r>
            <a:endParaRPr sz="1800">
              <a:latin typeface="Roboto"/>
              <a:ea typeface="Roboto"/>
              <a:cs typeface="Roboto"/>
              <a:sym typeface="Roboto"/>
            </a:endParaRPr>
          </a:p>
        </p:txBody>
      </p:sp>
      <p:cxnSp>
        <p:nvCxnSpPr>
          <p:cNvPr id="167" name="Shape 167"/>
          <p:cNvCxnSpPr/>
          <p:nvPr/>
        </p:nvCxnSpPr>
        <p:spPr>
          <a:xfrm>
            <a:off x="4662025" y="1902400"/>
            <a:ext cx="23400" cy="3029700"/>
          </a:xfrm>
          <a:prstGeom prst="straightConnector1">
            <a:avLst/>
          </a:prstGeom>
          <a:noFill/>
          <a:ln w="9525" cap="flat" cmpd="sng">
            <a:solidFill>
              <a:schemeClr val="dk2"/>
            </a:solidFill>
            <a:prstDash val="solid"/>
            <a:round/>
            <a:headEnd type="none" w="med" len="med"/>
            <a:tailEnd type="none" w="med" len="med"/>
          </a:ln>
        </p:spPr>
      </p:cxnSp>
      <p:sp>
        <p:nvSpPr>
          <p:cNvPr id="168" name="Shape 168"/>
          <p:cNvSpPr txBox="1">
            <a:spLocks noGrp="1"/>
          </p:cNvSpPr>
          <p:nvPr>
            <p:ph type="subTitle" idx="1"/>
          </p:nvPr>
        </p:nvSpPr>
        <p:spPr>
          <a:xfrm>
            <a:off x="387525" y="1667525"/>
            <a:ext cx="3933900" cy="330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400">
                <a:solidFill>
                  <a:srgbClr val="FF0000"/>
                </a:solidFill>
                <a:latin typeface="Roboto"/>
                <a:ea typeface="Roboto"/>
                <a:cs typeface="Roboto"/>
                <a:sym typeface="Roboto"/>
              </a:rPr>
              <a:t>Windows</a:t>
            </a:r>
            <a:endParaRPr sz="1400">
              <a:solidFill>
                <a:srgbClr val="FF0000"/>
              </a:solidFill>
              <a:latin typeface="Roboto"/>
              <a:ea typeface="Roboto"/>
              <a:cs typeface="Roboto"/>
              <a:sym typeface="Roboto"/>
            </a:endParaRPr>
          </a:p>
          <a:p>
            <a:pPr marL="457200" lvl="0" indent="-317500" algn="l" rtl="0">
              <a:spcBef>
                <a:spcPts val="0"/>
              </a:spcBef>
              <a:spcAft>
                <a:spcPts val="0"/>
              </a:spcAft>
              <a:buSzPts val="1400"/>
              <a:buFont typeface="Roboto"/>
              <a:buChar char="-"/>
            </a:pPr>
            <a:r>
              <a:rPr lang="en-GB" sz="1400">
                <a:latin typeface="Roboto"/>
                <a:ea typeface="Roboto"/>
                <a:cs typeface="Roboto"/>
                <a:sym typeface="Roboto"/>
              </a:rPr>
              <a:t>Cài đặt DHCP : </a:t>
            </a:r>
            <a:r>
              <a:rPr lang="en-GB" sz="1400">
                <a:solidFill>
                  <a:srgbClr val="0000FF"/>
                </a:solidFill>
                <a:latin typeface="Roboto"/>
                <a:ea typeface="Roboto"/>
                <a:cs typeface="Roboto"/>
                <a:sym typeface="Roboto"/>
              </a:rPr>
              <a:t>Add roles -&gt; Tích vào DHCP Server</a:t>
            </a:r>
            <a:r>
              <a:rPr lang="en-GB" sz="1400">
                <a:solidFill>
                  <a:srgbClr val="FF0000"/>
                </a:solidFill>
                <a:latin typeface="Roboto"/>
                <a:ea typeface="Roboto"/>
                <a:cs typeface="Roboto"/>
                <a:sym typeface="Roboto"/>
              </a:rPr>
              <a:t> </a:t>
            </a:r>
            <a:endParaRPr sz="1400">
              <a:solidFill>
                <a:srgbClr val="FF0000"/>
              </a:solidFill>
              <a:latin typeface="Roboto"/>
              <a:ea typeface="Roboto"/>
              <a:cs typeface="Roboto"/>
              <a:sym typeface="Roboto"/>
            </a:endParaRPr>
          </a:p>
          <a:p>
            <a:pPr marL="0" lvl="0" indent="0" algn="l" rtl="0">
              <a:spcBef>
                <a:spcPts val="0"/>
              </a:spcBef>
              <a:spcAft>
                <a:spcPts val="0"/>
              </a:spcAft>
              <a:buNone/>
            </a:pPr>
            <a:endParaRPr sz="1400">
              <a:solidFill>
                <a:srgbClr val="000000"/>
              </a:solidFill>
              <a:latin typeface="Roboto"/>
              <a:ea typeface="Roboto"/>
              <a:cs typeface="Roboto"/>
              <a:sym typeface="Roboto"/>
            </a:endParaRPr>
          </a:p>
          <a:p>
            <a:pPr marL="0" lvl="0" indent="0" algn="l" rtl="0">
              <a:spcBef>
                <a:spcPts val="0"/>
              </a:spcBef>
              <a:spcAft>
                <a:spcPts val="0"/>
              </a:spcAft>
              <a:buNone/>
            </a:pPr>
            <a:endParaRPr sz="1400">
              <a:solidFill>
                <a:srgbClr val="FF0000"/>
              </a:solidFill>
              <a:latin typeface="Roboto"/>
              <a:ea typeface="Roboto"/>
              <a:cs typeface="Roboto"/>
              <a:sym typeface="Roboto"/>
            </a:endParaRPr>
          </a:p>
          <a:p>
            <a:pPr marL="0" lvl="0" indent="0" algn="l" rtl="0">
              <a:spcBef>
                <a:spcPts val="0"/>
              </a:spcBef>
              <a:spcAft>
                <a:spcPts val="0"/>
              </a:spcAft>
              <a:buNone/>
            </a:pPr>
            <a:endParaRPr sz="1400">
              <a:solidFill>
                <a:srgbClr val="000000"/>
              </a:solidFill>
              <a:latin typeface="Roboto"/>
              <a:ea typeface="Roboto"/>
              <a:cs typeface="Roboto"/>
              <a:sym typeface="Roboto"/>
            </a:endParaRPr>
          </a:p>
          <a:p>
            <a:pPr marL="0" lvl="0" indent="0" algn="l" rtl="0">
              <a:spcBef>
                <a:spcPts val="0"/>
              </a:spcBef>
              <a:spcAft>
                <a:spcPts val="0"/>
              </a:spcAft>
              <a:buNone/>
            </a:pPr>
            <a:endParaRPr sz="1400">
              <a:latin typeface="Roboto"/>
              <a:ea typeface="Roboto"/>
              <a:cs typeface="Roboto"/>
              <a:sym typeface="Roboto"/>
            </a:endParaRPr>
          </a:p>
        </p:txBody>
      </p:sp>
      <p:sp>
        <p:nvSpPr>
          <p:cNvPr id="169" name="Shape 169"/>
          <p:cNvSpPr txBox="1">
            <a:spLocks noGrp="1"/>
          </p:cNvSpPr>
          <p:nvPr>
            <p:ph type="subTitle" idx="1"/>
          </p:nvPr>
        </p:nvSpPr>
        <p:spPr>
          <a:xfrm>
            <a:off x="4849650" y="1714550"/>
            <a:ext cx="3933900" cy="337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400">
                <a:solidFill>
                  <a:srgbClr val="FF0000"/>
                </a:solidFill>
                <a:latin typeface="Roboto"/>
                <a:ea typeface="Roboto"/>
                <a:cs typeface="Roboto"/>
                <a:sym typeface="Roboto"/>
              </a:rPr>
              <a:t>Linux</a:t>
            </a:r>
            <a:endParaRPr sz="1400">
              <a:solidFill>
                <a:srgbClr val="FF0000"/>
              </a:solidFill>
              <a:latin typeface="Roboto"/>
              <a:ea typeface="Roboto"/>
              <a:cs typeface="Roboto"/>
              <a:sym typeface="Roboto"/>
            </a:endParaRPr>
          </a:p>
          <a:p>
            <a:pPr marL="457200" lvl="0" indent="-330200" rtl="0">
              <a:spcBef>
                <a:spcPts val="0"/>
              </a:spcBef>
              <a:spcAft>
                <a:spcPts val="0"/>
              </a:spcAft>
              <a:buSzPts val="1600"/>
              <a:buFont typeface="Roboto"/>
              <a:buChar char="-"/>
            </a:pPr>
            <a:r>
              <a:rPr lang="en-GB">
                <a:solidFill>
                  <a:srgbClr val="000000"/>
                </a:solidFill>
                <a:latin typeface="Roboto"/>
                <a:ea typeface="Roboto"/>
                <a:cs typeface="Roboto"/>
                <a:sym typeface="Roboto"/>
              </a:rPr>
              <a:t>Cài đặt gói phần mềm BIND bằng lệnh : </a:t>
            </a:r>
            <a:r>
              <a:rPr lang="en-GB">
                <a:solidFill>
                  <a:srgbClr val="0000FF"/>
                </a:solidFill>
                <a:latin typeface="Roboto"/>
                <a:ea typeface="Roboto"/>
                <a:cs typeface="Roboto"/>
                <a:sym typeface="Roboto"/>
              </a:rPr>
              <a:t>Sudo apt-get install bind9</a:t>
            </a:r>
            <a:endParaRPr>
              <a:solidFill>
                <a:srgbClr val="0000FF"/>
              </a:solidFill>
              <a:latin typeface="Roboto"/>
              <a:ea typeface="Roboto"/>
              <a:cs typeface="Roboto"/>
              <a:sym typeface="Roboto"/>
            </a:endParaRPr>
          </a:p>
          <a:p>
            <a:pPr marL="0" lvl="0" indent="0" rtl="0">
              <a:spcBef>
                <a:spcPts val="0"/>
              </a:spcBef>
              <a:spcAft>
                <a:spcPts val="0"/>
              </a:spcAft>
              <a:buNone/>
            </a:pPr>
            <a:endParaRPr>
              <a:solidFill>
                <a:srgbClr val="0000FF"/>
              </a:solidFill>
              <a:latin typeface="Roboto"/>
              <a:ea typeface="Roboto"/>
              <a:cs typeface="Roboto"/>
              <a:sym typeface="Roboto"/>
            </a:endParaRPr>
          </a:p>
          <a:p>
            <a:pPr marL="457200" lvl="0" indent="-330200" rtl="0">
              <a:spcBef>
                <a:spcPts val="0"/>
              </a:spcBef>
              <a:spcAft>
                <a:spcPts val="0"/>
              </a:spcAft>
              <a:buSzPts val="1600"/>
              <a:buFont typeface="Roboto"/>
              <a:buChar char="-"/>
            </a:pPr>
            <a:r>
              <a:rPr lang="en-GB">
                <a:solidFill>
                  <a:srgbClr val="000000"/>
                </a:solidFill>
                <a:latin typeface="Roboto"/>
                <a:ea typeface="Roboto"/>
                <a:cs typeface="Roboto"/>
                <a:sym typeface="Roboto"/>
              </a:rPr>
              <a:t>Cài đặt DHCP: Sau khi cài đặt thành công BIND dùng lệnh </a:t>
            </a:r>
            <a:r>
              <a:rPr lang="en-GB">
                <a:solidFill>
                  <a:srgbClr val="0000FF"/>
                </a:solidFill>
                <a:latin typeface="Roboto"/>
                <a:ea typeface="Roboto"/>
                <a:cs typeface="Roboto"/>
                <a:sym typeface="Roboto"/>
              </a:rPr>
              <a:t>Sudo apt-get install isc-dhcp-server</a:t>
            </a:r>
            <a:endParaRPr>
              <a:solidFill>
                <a:srgbClr val="FF0000"/>
              </a:solidFill>
              <a:latin typeface="Roboto"/>
              <a:ea typeface="Roboto"/>
              <a:cs typeface="Roboto"/>
              <a:sym typeface="Roboto"/>
            </a:endParaRPr>
          </a:p>
          <a:p>
            <a:pPr marL="0" lvl="0" indent="0" algn="l" rtl="0">
              <a:spcBef>
                <a:spcPts val="0"/>
              </a:spcBef>
              <a:spcAft>
                <a:spcPts val="0"/>
              </a:spcAft>
              <a:buNone/>
            </a:pPr>
            <a:endParaRPr sz="1400">
              <a:solidFill>
                <a:srgbClr val="000000"/>
              </a:solidFill>
              <a:latin typeface="Roboto"/>
              <a:ea typeface="Roboto"/>
              <a:cs typeface="Roboto"/>
              <a:sym typeface="Roboto"/>
            </a:endParaRPr>
          </a:p>
          <a:p>
            <a:pPr marL="0" lvl="0" indent="0" algn="l" rtl="0">
              <a:spcBef>
                <a:spcPts val="0"/>
              </a:spcBef>
              <a:spcAft>
                <a:spcPts val="0"/>
              </a:spcAft>
              <a:buNone/>
            </a:pPr>
            <a:endParaRPr sz="1400">
              <a:solidFill>
                <a:srgbClr val="FF0000"/>
              </a:solidFill>
              <a:latin typeface="Roboto"/>
              <a:ea typeface="Roboto"/>
              <a:cs typeface="Roboto"/>
              <a:sym typeface="Roboto"/>
            </a:endParaRPr>
          </a:p>
          <a:p>
            <a:pPr marL="0" lvl="0" indent="0" algn="l" rtl="0">
              <a:spcBef>
                <a:spcPts val="0"/>
              </a:spcBef>
              <a:spcAft>
                <a:spcPts val="0"/>
              </a:spcAft>
              <a:buNone/>
            </a:pPr>
            <a:endParaRPr sz="1400">
              <a:solidFill>
                <a:srgbClr val="000000"/>
              </a:solidFill>
              <a:latin typeface="Roboto"/>
              <a:ea typeface="Roboto"/>
              <a:cs typeface="Roboto"/>
              <a:sym typeface="Roboto"/>
            </a:endParaRPr>
          </a:p>
          <a:p>
            <a:pPr marL="0" lvl="0" indent="0" algn="l" rtl="0">
              <a:spcBef>
                <a:spcPts val="0"/>
              </a:spcBef>
              <a:spcAft>
                <a:spcPts val="0"/>
              </a:spcAft>
              <a:buNone/>
            </a:pPr>
            <a:endParaRPr sz="1400">
              <a:latin typeface="Roboto"/>
              <a:ea typeface="Roboto"/>
              <a:cs typeface="Roboto"/>
              <a:sym typeface="Roboto"/>
            </a:endParaRPr>
          </a:p>
        </p:txBody>
      </p:sp>
      <p:pic>
        <p:nvPicPr>
          <p:cNvPr id="170" name="Shape 170"/>
          <p:cNvPicPr preferRelativeResize="0"/>
          <p:nvPr/>
        </p:nvPicPr>
        <p:blipFill>
          <a:blip r:embed="rId3">
            <a:alphaModFix/>
          </a:blip>
          <a:stretch>
            <a:fillRect/>
          </a:stretch>
        </p:blipFill>
        <p:spPr>
          <a:xfrm>
            <a:off x="129175" y="2372125"/>
            <a:ext cx="4268550" cy="2602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ctrTitle"/>
          </p:nvPr>
        </p:nvSpPr>
        <p:spPr>
          <a:xfrm>
            <a:off x="823400" y="1252000"/>
            <a:ext cx="1501800" cy="427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2400">
                <a:latin typeface="Roboto"/>
                <a:ea typeface="Roboto"/>
                <a:cs typeface="Roboto"/>
                <a:sym typeface="Roboto"/>
              </a:rPr>
              <a:t>Quản trị</a:t>
            </a:r>
            <a:endParaRPr sz="2400">
              <a:latin typeface="Roboto"/>
              <a:ea typeface="Roboto"/>
              <a:cs typeface="Roboto"/>
              <a:sym typeface="Roboto"/>
            </a:endParaRPr>
          </a:p>
        </p:txBody>
      </p:sp>
      <p:sp>
        <p:nvSpPr>
          <p:cNvPr id="176" name="Shape 176"/>
          <p:cNvSpPr txBox="1">
            <a:spLocks noGrp="1"/>
          </p:cNvSpPr>
          <p:nvPr>
            <p:ph type="subTitle" idx="1"/>
          </p:nvPr>
        </p:nvSpPr>
        <p:spPr>
          <a:xfrm>
            <a:off x="741375" y="2008075"/>
            <a:ext cx="3897300" cy="297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0000"/>
                </a:solidFill>
                <a:latin typeface="Roboto"/>
                <a:ea typeface="Roboto"/>
                <a:cs typeface="Roboto"/>
                <a:sym typeface="Roboto"/>
              </a:rPr>
              <a:t>Windows</a:t>
            </a:r>
            <a:endParaRPr>
              <a:solidFill>
                <a:srgbClr val="FF0000"/>
              </a:solidFill>
              <a:latin typeface="Roboto"/>
              <a:ea typeface="Roboto"/>
              <a:cs typeface="Roboto"/>
              <a:sym typeface="Roboto"/>
            </a:endParaRPr>
          </a:p>
          <a:p>
            <a:pPr marL="0" lvl="0" indent="0" algn="l" rtl="0">
              <a:spcBef>
                <a:spcPts val="0"/>
              </a:spcBef>
              <a:spcAft>
                <a:spcPts val="0"/>
              </a:spcAft>
              <a:buNone/>
            </a:pPr>
            <a:endParaRPr>
              <a:solidFill>
                <a:srgbClr val="000000"/>
              </a:solidFill>
              <a:latin typeface="Roboto"/>
              <a:ea typeface="Roboto"/>
              <a:cs typeface="Roboto"/>
              <a:sym typeface="Roboto"/>
            </a:endParaRPr>
          </a:p>
          <a:p>
            <a:pPr marL="457200" lvl="0" indent="-330200" algn="l" rtl="0">
              <a:spcBef>
                <a:spcPts val="0"/>
              </a:spcBef>
              <a:spcAft>
                <a:spcPts val="0"/>
              </a:spcAft>
              <a:buClr>
                <a:srgbClr val="000000"/>
              </a:buClr>
              <a:buSzPts val="1600"/>
              <a:buFont typeface="Roboto"/>
              <a:buChar char="-"/>
            </a:pPr>
            <a:r>
              <a:rPr lang="en-GB">
                <a:solidFill>
                  <a:srgbClr val="000000"/>
                </a:solidFill>
                <a:latin typeface="Roboto"/>
                <a:ea typeface="Roboto"/>
                <a:cs typeface="Roboto"/>
                <a:sym typeface="Roboto"/>
              </a:rPr>
              <a:t>Dễ quản lý và ổn định</a:t>
            </a:r>
            <a:endParaRPr>
              <a:solidFill>
                <a:srgbClr val="000000"/>
              </a:solidFill>
              <a:latin typeface="Roboto"/>
              <a:ea typeface="Roboto"/>
              <a:cs typeface="Roboto"/>
              <a:sym typeface="Roboto"/>
            </a:endParaRPr>
          </a:p>
          <a:p>
            <a:pPr marL="457200" lvl="0" indent="-330200" algn="l" rtl="0">
              <a:spcBef>
                <a:spcPts val="0"/>
              </a:spcBef>
              <a:spcAft>
                <a:spcPts val="0"/>
              </a:spcAft>
              <a:buClr>
                <a:srgbClr val="000000"/>
              </a:buClr>
              <a:buSzPts val="1600"/>
              <a:buFont typeface="Roboto"/>
              <a:buChar char="-"/>
            </a:pPr>
            <a:r>
              <a:rPr lang="en-GB">
                <a:solidFill>
                  <a:srgbClr val="000000"/>
                </a:solidFill>
                <a:latin typeface="Roboto"/>
                <a:ea typeface="Roboto"/>
                <a:cs typeface="Roboto"/>
                <a:sym typeface="Roboto"/>
              </a:rPr>
              <a:t>Các thao tác của người dùng luôn có quyền admin mà không cần mật khẩu =&gt; độ bảo mật không cao</a:t>
            </a:r>
            <a:endParaRPr>
              <a:solidFill>
                <a:srgbClr val="000000"/>
              </a:solidFill>
              <a:latin typeface="Roboto"/>
              <a:ea typeface="Roboto"/>
              <a:cs typeface="Roboto"/>
              <a:sym typeface="Roboto"/>
            </a:endParaRPr>
          </a:p>
        </p:txBody>
      </p:sp>
      <p:cxnSp>
        <p:nvCxnSpPr>
          <p:cNvPr id="177" name="Shape 177"/>
          <p:cNvCxnSpPr/>
          <p:nvPr/>
        </p:nvCxnSpPr>
        <p:spPr>
          <a:xfrm flipH="1">
            <a:off x="4861700" y="2078550"/>
            <a:ext cx="11700" cy="2912400"/>
          </a:xfrm>
          <a:prstGeom prst="straightConnector1">
            <a:avLst/>
          </a:prstGeom>
          <a:noFill/>
          <a:ln w="9525" cap="flat" cmpd="sng">
            <a:solidFill>
              <a:schemeClr val="dk2"/>
            </a:solidFill>
            <a:prstDash val="solid"/>
            <a:round/>
            <a:headEnd type="none" w="med" len="med"/>
            <a:tailEnd type="none" w="med" len="med"/>
          </a:ln>
        </p:spPr>
      </p:cxnSp>
      <p:sp>
        <p:nvSpPr>
          <p:cNvPr id="178" name="Shape 178"/>
          <p:cNvSpPr txBox="1">
            <a:spLocks noGrp="1"/>
          </p:cNvSpPr>
          <p:nvPr>
            <p:ph type="subTitle" idx="1"/>
          </p:nvPr>
        </p:nvSpPr>
        <p:spPr>
          <a:xfrm>
            <a:off x="4992125" y="2008075"/>
            <a:ext cx="3897300" cy="297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0000"/>
                </a:solidFill>
                <a:latin typeface="Roboto"/>
                <a:ea typeface="Roboto"/>
                <a:cs typeface="Roboto"/>
                <a:sym typeface="Roboto"/>
              </a:rPr>
              <a:t>Linux</a:t>
            </a:r>
            <a:endParaRPr>
              <a:solidFill>
                <a:srgbClr val="FF0000"/>
              </a:solidFill>
              <a:latin typeface="Roboto"/>
              <a:ea typeface="Roboto"/>
              <a:cs typeface="Roboto"/>
              <a:sym typeface="Roboto"/>
            </a:endParaRPr>
          </a:p>
          <a:p>
            <a:pPr marL="0" lvl="0" indent="0" algn="l" rtl="0">
              <a:spcBef>
                <a:spcPts val="0"/>
              </a:spcBef>
              <a:spcAft>
                <a:spcPts val="0"/>
              </a:spcAft>
              <a:buNone/>
            </a:pPr>
            <a:endParaRPr>
              <a:solidFill>
                <a:srgbClr val="000000"/>
              </a:solidFill>
              <a:latin typeface="Roboto"/>
              <a:ea typeface="Roboto"/>
              <a:cs typeface="Roboto"/>
              <a:sym typeface="Roboto"/>
            </a:endParaRPr>
          </a:p>
          <a:p>
            <a:pPr marL="457200" lvl="0" indent="-330200" algn="l" rtl="0">
              <a:spcBef>
                <a:spcPts val="0"/>
              </a:spcBef>
              <a:spcAft>
                <a:spcPts val="0"/>
              </a:spcAft>
              <a:buClr>
                <a:srgbClr val="000000"/>
              </a:buClr>
              <a:buSzPts val="1600"/>
              <a:buFont typeface="Roboto"/>
              <a:buChar char="-"/>
            </a:pPr>
            <a:r>
              <a:rPr lang="en-GB">
                <a:solidFill>
                  <a:srgbClr val="000000"/>
                </a:solidFill>
                <a:latin typeface="Roboto"/>
                <a:ea typeface="Roboto"/>
                <a:cs typeface="Roboto"/>
                <a:sym typeface="Roboto"/>
              </a:rPr>
              <a:t>Nếu có yêu cầu quyền root thì sẽ yêu cầu mật khẩu =&gt; độ bảo mật cao</a:t>
            </a:r>
            <a:endParaRPr>
              <a:solidFill>
                <a:srgbClr val="000000"/>
              </a:solidFill>
              <a:latin typeface="Roboto"/>
              <a:ea typeface="Roboto"/>
              <a:cs typeface="Roboto"/>
              <a:sym typeface="Roboto"/>
            </a:endParaRPr>
          </a:p>
          <a:p>
            <a:pPr marL="457200" lvl="0" indent="-330200" algn="l" rtl="0">
              <a:spcBef>
                <a:spcPts val="0"/>
              </a:spcBef>
              <a:spcAft>
                <a:spcPts val="0"/>
              </a:spcAft>
              <a:buClr>
                <a:srgbClr val="000000"/>
              </a:buClr>
              <a:buSzPts val="1600"/>
              <a:buFont typeface="Roboto"/>
              <a:buChar char="-"/>
            </a:pPr>
            <a:r>
              <a:rPr lang="en-GB">
                <a:solidFill>
                  <a:srgbClr val="000000"/>
                </a:solidFill>
                <a:latin typeface="Roboto"/>
                <a:ea typeface="Roboto"/>
                <a:cs typeface="Roboto"/>
                <a:sym typeface="Roboto"/>
              </a:rPr>
              <a:t>An toàn hơn do ít lỗ hổng hơn</a:t>
            </a:r>
            <a:endParaRPr>
              <a:solidFill>
                <a:srgbClr val="000000"/>
              </a:solidFill>
              <a:latin typeface="Roboto"/>
              <a:ea typeface="Roboto"/>
              <a:cs typeface="Roboto"/>
              <a:sym typeface="Roboto"/>
            </a:endParaRPr>
          </a:p>
        </p:txBody>
      </p:sp>
      <p:sp>
        <p:nvSpPr>
          <p:cNvPr id="179" name="Shape 179"/>
          <p:cNvSpPr txBox="1"/>
          <p:nvPr/>
        </p:nvSpPr>
        <p:spPr>
          <a:xfrm>
            <a:off x="2383850" y="1357675"/>
            <a:ext cx="6364800" cy="598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sz="1600">
                <a:latin typeface="Roboto"/>
                <a:ea typeface="Roboto"/>
                <a:cs typeface="Roboto"/>
                <a:sym typeface="Roboto"/>
              </a:rPr>
              <a:t>Cùng dùng các lệnh sau khi cài đặt xong: ping, nslookup, netstat...</a:t>
            </a:r>
            <a:endParaRPr sz="16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GB" sz="1400">
                <a:solidFill>
                  <a:schemeClr val="accent1"/>
                </a:solidFill>
                <a:latin typeface="Roboto"/>
                <a:ea typeface="Roboto"/>
                <a:cs typeface="Roboto"/>
                <a:sym typeface="Roboto"/>
              </a:rPr>
              <a:t>Tìm hiểu dịch vụ chia sẻ file và máy in giữa Windows và Linux</a:t>
            </a:r>
            <a:endParaRPr sz="1400">
              <a:solidFill>
                <a:schemeClr val="accent1"/>
              </a:solidFill>
              <a:latin typeface="Roboto"/>
              <a:ea typeface="Roboto"/>
              <a:cs typeface="Roboto"/>
              <a:sym typeface="Roboto"/>
            </a:endParaRPr>
          </a:p>
          <a:p>
            <a:pPr marL="0" lvl="0" indent="635000" rtl="0">
              <a:lnSpc>
                <a:spcPct val="115000"/>
              </a:lnSpc>
              <a:spcBef>
                <a:spcPts val="0"/>
              </a:spcBef>
              <a:spcAft>
                <a:spcPts val="0"/>
              </a:spcAft>
              <a:buNone/>
            </a:pPr>
            <a:endParaRPr sz="1400">
              <a:solidFill>
                <a:schemeClr val="accent1"/>
              </a:solidFill>
              <a:latin typeface="Lato"/>
              <a:ea typeface="Lato"/>
              <a:cs typeface="Lato"/>
              <a:sym typeface="Lato"/>
            </a:endParaRPr>
          </a:p>
          <a:p>
            <a:pPr marL="0" lvl="0" indent="0">
              <a:spcBef>
                <a:spcPts val="0"/>
              </a:spcBef>
              <a:spcAft>
                <a:spcPts val="0"/>
              </a:spcAft>
              <a:buNone/>
            </a:pPr>
            <a:endParaRPr/>
          </a:p>
        </p:txBody>
      </p:sp>
      <p:pic>
        <p:nvPicPr>
          <p:cNvPr id="185" name="Shape 185"/>
          <p:cNvPicPr preferRelativeResize="0"/>
          <p:nvPr/>
        </p:nvPicPr>
        <p:blipFill rotWithShape="1">
          <a:blip r:embed="rId3">
            <a:alphaModFix/>
          </a:blip>
          <a:srcRect b="13352"/>
          <a:stretch/>
        </p:blipFill>
        <p:spPr>
          <a:xfrm>
            <a:off x="846100" y="1707550"/>
            <a:ext cx="7468849" cy="3266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latin typeface="Roboto"/>
                <a:ea typeface="Roboto"/>
                <a:cs typeface="Roboto"/>
                <a:sym typeface="Roboto"/>
              </a:rPr>
              <a:t>Tổng quan</a:t>
            </a:r>
            <a:endParaRPr>
              <a:latin typeface="Roboto"/>
              <a:ea typeface="Roboto"/>
              <a:cs typeface="Roboto"/>
              <a:sym typeface="Roboto"/>
            </a:endParaRPr>
          </a:p>
        </p:txBody>
      </p:sp>
      <p:sp>
        <p:nvSpPr>
          <p:cNvPr id="191" name="Shape 191"/>
          <p:cNvSpPr/>
          <p:nvPr/>
        </p:nvSpPr>
        <p:spPr>
          <a:xfrm>
            <a:off x="1400790" y="21816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1</a:t>
            </a:r>
            <a:endParaRPr sz="800" b="1">
              <a:solidFill>
                <a:srgbClr val="FFFFFF"/>
              </a:solidFill>
            </a:endParaRPr>
          </a:p>
        </p:txBody>
      </p:sp>
      <p:sp>
        <p:nvSpPr>
          <p:cNvPr id="192" name="Shape 192"/>
          <p:cNvSpPr txBox="1">
            <a:spLocks noGrp="1"/>
          </p:cNvSpPr>
          <p:nvPr>
            <p:ph type="body" idx="1"/>
          </p:nvPr>
        </p:nvSpPr>
        <p:spPr>
          <a:xfrm>
            <a:off x="1847691" y="2073775"/>
            <a:ext cx="2832900" cy="1051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1400">
                <a:latin typeface="Roboto"/>
                <a:ea typeface="Roboto"/>
                <a:cs typeface="Roboto"/>
                <a:sym typeface="Roboto"/>
              </a:rPr>
              <a:t>Giới thiệu về dịch vụ file và in ấn</a:t>
            </a:r>
            <a:endParaRPr sz="1400">
              <a:latin typeface="Roboto"/>
              <a:ea typeface="Roboto"/>
              <a:cs typeface="Roboto"/>
              <a:sym typeface="Roboto"/>
            </a:endParaRPr>
          </a:p>
          <a:p>
            <a:pPr marL="0" lvl="0" indent="0" rtl="0">
              <a:spcBef>
                <a:spcPts val="1600"/>
              </a:spcBef>
              <a:spcAft>
                <a:spcPts val="1600"/>
              </a:spcAft>
              <a:buNone/>
            </a:pPr>
            <a:endParaRPr sz="1100">
              <a:latin typeface="Roboto"/>
              <a:ea typeface="Roboto"/>
              <a:cs typeface="Roboto"/>
              <a:sym typeface="Roboto"/>
            </a:endParaRPr>
          </a:p>
        </p:txBody>
      </p:sp>
      <p:sp>
        <p:nvSpPr>
          <p:cNvPr id="193" name="Shape 193"/>
          <p:cNvSpPr/>
          <p:nvPr/>
        </p:nvSpPr>
        <p:spPr>
          <a:xfrm>
            <a:off x="1400790" y="34040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2</a:t>
            </a:r>
            <a:endParaRPr sz="800" b="1">
              <a:solidFill>
                <a:srgbClr val="FFFFFF"/>
              </a:solidFill>
            </a:endParaRPr>
          </a:p>
        </p:txBody>
      </p:sp>
      <p:sp>
        <p:nvSpPr>
          <p:cNvPr id="194" name="Shape 194"/>
          <p:cNvSpPr txBox="1">
            <a:spLocks noGrp="1"/>
          </p:cNvSpPr>
          <p:nvPr>
            <p:ph type="body" idx="1"/>
          </p:nvPr>
        </p:nvSpPr>
        <p:spPr>
          <a:xfrm>
            <a:off x="1847691" y="3307900"/>
            <a:ext cx="2832900" cy="10518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GB" sz="1400"/>
              <a:t>Dịch vụ file trong windows  và Linux</a:t>
            </a:r>
            <a:endParaRPr sz="1400"/>
          </a:p>
        </p:txBody>
      </p:sp>
      <p:sp>
        <p:nvSpPr>
          <p:cNvPr id="195" name="Shape 195"/>
          <p:cNvSpPr/>
          <p:nvPr/>
        </p:nvSpPr>
        <p:spPr>
          <a:xfrm>
            <a:off x="5090809" y="21816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3</a:t>
            </a:r>
            <a:endParaRPr sz="800" b="1">
              <a:solidFill>
                <a:srgbClr val="FFFFFF"/>
              </a:solidFill>
            </a:endParaRPr>
          </a:p>
        </p:txBody>
      </p:sp>
      <p:sp>
        <p:nvSpPr>
          <p:cNvPr id="196" name="Shape 196"/>
          <p:cNvSpPr txBox="1">
            <a:spLocks noGrp="1"/>
          </p:cNvSpPr>
          <p:nvPr>
            <p:ph type="body" idx="1"/>
          </p:nvPr>
        </p:nvSpPr>
        <p:spPr>
          <a:xfrm>
            <a:off x="5536112" y="2073775"/>
            <a:ext cx="2832900" cy="10518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GB" sz="1400"/>
              <a:t>Dịch vụ chia sẻ máy in trong windows - Linux</a:t>
            </a:r>
            <a:endParaRPr sz="1400"/>
          </a:p>
        </p:txBody>
      </p:sp>
      <p:sp>
        <p:nvSpPr>
          <p:cNvPr id="197" name="Shape 197"/>
          <p:cNvSpPr/>
          <p:nvPr/>
        </p:nvSpPr>
        <p:spPr>
          <a:xfrm>
            <a:off x="5090809" y="34040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4</a:t>
            </a:r>
            <a:endParaRPr sz="800" b="1">
              <a:solidFill>
                <a:srgbClr val="FFFFFF"/>
              </a:solidFill>
            </a:endParaRPr>
          </a:p>
        </p:txBody>
      </p:sp>
      <p:sp>
        <p:nvSpPr>
          <p:cNvPr id="198" name="Shape 198"/>
          <p:cNvSpPr txBox="1">
            <a:spLocks noGrp="1"/>
          </p:cNvSpPr>
          <p:nvPr>
            <p:ph type="body" idx="1"/>
          </p:nvPr>
        </p:nvSpPr>
        <p:spPr>
          <a:xfrm>
            <a:off x="5536112" y="3307900"/>
            <a:ext cx="2832900" cy="10518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GB" sz="1400">
                <a:latin typeface="Roboto"/>
                <a:ea typeface="Roboto"/>
                <a:cs typeface="Roboto"/>
                <a:sym typeface="Roboto"/>
              </a:rPr>
              <a:t>Dịch vụ chia sẻ file giữa windows và Linux</a:t>
            </a:r>
            <a:endParaRPr sz="14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1842</Words>
  <PresentationFormat>On-screen Show (16:9)</PresentationFormat>
  <Paragraphs>205</Paragraphs>
  <Slides>40</Slides>
  <Notes>40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Arial</vt:lpstr>
      <vt:lpstr>Times New Roman</vt:lpstr>
      <vt:lpstr>Raleway</vt:lpstr>
      <vt:lpstr>Lato</vt:lpstr>
      <vt:lpstr>Roboto</vt:lpstr>
      <vt:lpstr>Courier New</vt:lpstr>
      <vt:lpstr>Palatino Linotype</vt:lpstr>
      <vt:lpstr>Varela Round</vt:lpstr>
      <vt:lpstr>Streamline</vt:lpstr>
      <vt:lpstr>Tìm hiểu HĐH Windows và Linux/Unix </vt:lpstr>
      <vt:lpstr>       1. Dịch vụ DNS / DHCP        2. Chia sẻ file và máy in        3. Quản lý trang Web        4. Truy nhập từ xa        5. Sao lưu và khôi phục</vt:lpstr>
      <vt:lpstr>Dịch vụ DNS và DHCP </vt:lpstr>
      <vt:lpstr>Cài đặt</vt:lpstr>
      <vt:lpstr>Cài đặt DNS</vt:lpstr>
      <vt:lpstr>Cài đặt DHCP</vt:lpstr>
      <vt:lpstr>Quản trị</vt:lpstr>
      <vt:lpstr>Tìm hiểu dịch vụ chia sẻ file và máy in giữa Windows và Linux  </vt:lpstr>
      <vt:lpstr>Tổng quan</vt:lpstr>
      <vt:lpstr>Dịch vụ file trong windows</vt:lpstr>
      <vt:lpstr>Giao diện File Server Resource Manager</vt:lpstr>
      <vt:lpstr>Việc thực hiện chia sẻ file có thể được thực hiện trực tiếp từ trình duyệt file của Windows.</vt:lpstr>
      <vt:lpstr>Dịch vụ file trong Linux</vt:lpstr>
      <vt:lpstr>FTP</vt:lpstr>
      <vt:lpstr>Dịch vụ chia sẻ máy in trong Windows</vt:lpstr>
      <vt:lpstr>Chia sẻ máy in trong Linux </vt:lpstr>
      <vt:lpstr>Chia sẻ file và máy in giữa Windows và Linux</vt:lpstr>
      <vt:lpstr>Tìm hiểu về dịch vụ Sao lưu và Khôi phục giữa Windows và Linux </vt:lpstr>
      <vt:lpstr>Sao lưu và khôi phục trong Windows</vt:lpstr>
      <vt:lpstr>Sao lưu và khôi phục trong Windows</vt:lpstr>
      <vt:lpstr>Ví dụ minh họa</vt:lpstr>
      <vt:lpstr>Ví dụ minh họa</vt:lpstr>
      <vt:lpstr>Sao lưu và khôi phục trong Linux</vt:lpstr>
      <vt:lpstr>Sao lưu và khôi phục trong Linux</vt:lpstr>
      <vt:lpstr>Dịch vụ truy nhập từ xa </vt:lpstr>
      <vt:lpstr>Cài đặt</vt:lpstr>
      <vt:lpstr>Cài đặt</vt:lpstr>
      <vt:lpstr>Sử dụng</vt:lpstr>
      <vt:lpstr>Kết luận</vt:lpstr>
      <vt:lpstr>Cài đặt và quản trị web server</vt:lpstr>
      <vt:lpstr>Cài đặt</vt:lpstr>
      <vt:lpstr>Cài đặt</vt:lpstr>
      <vt:lpstr>Slide 33</vt:lpstr>
      <vt:lpstr>Dịch Vụ</vt:lpstr>
      <vt:lpstr>Quản trị</vt:lpstr>
      <vt:lpstr>Quản trị</vt:lpstr>
      <vt:lpstr>Quản trị</vt:lpstr>
      <vt:lpstr>Quản trị</vt:lpstr>
      <vt:lpstr>Quản trị</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Tìm hiểu HĐH Windows và Linux/Unix</dc:title>
  <dc:creator>Ngọc Thuần</dc:creator>
  <cp:lastModifiedBy>Windows User</cp:lastModifiedBy>
  <cp:revision>1</cp:revision>
  <dcterms:modified xsi:type="dcterms:W3CDTF">2019-04-30T14:21:49Z</dcterms:modified>
</cp:coreProperties>
</file>